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2" r:id="rId1"/>
  </p:sldMasterIdLst>
  <p:notesMasterIdLst>
    <p:notesMasterId r:id="rId17"/>
  </p:notesMasterIdLst>
  <p:sldIdLst>
    <p:sldId id="263" r:id="rId2"/>
    <p:sldId id="286" r:id="rId3"/>
    <p:sldId id="287" r:id="rId4"/>
    <p:sldId id="270" r:id="rId5"/>
    <p:sldId id="264" r:id="rId6"/>
    <p:sldId id="290" r:id="rId7"/>
    <p:sldId id="291" r:id="rId8"/>
    <p:sldId id="269" r:id="rId9"/>
    <p:sldId id="271" r:id="rId10"/>
    <p:sldId id="293" r:id="rId11"/>
    <p:sldId id="285" r:id="rId12"/>
    <p:sldId id="289" r:id="rId13"/>
    <p:sldId id="292" r:id="rId14"/>
    <p:sldId id="294" r:id="rId15"/>
    <p:sldId id="28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D6FF"/>
    <a:srgbClr val="B8E4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720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1B723-9D81-4731-BB20-B8B1B24A6F7D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63DAD-DADB-44EE-AA2C-E7ADD973B8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700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63DAD-DADB-44EE-AA2C-E7ADD973B8C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10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63DAD-DADB-44EE-AA2C-E7ADD973B8C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616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63DAD-DADB-44EE-AA2C-E7ADD973B8C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6728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63DAD-DADB-44EE-AA2C-E7ADD973B8C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6158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63DAD-DADB-44EE-AA2C-E7ADD973B8C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870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63DAD-DADB-44EE-AA2C-E7ADD973B8C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239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63DAD-DADB-44EE-AA2C-E7ADD973B8C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96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63DAD-DADB-44EE-AA2C-E7ADD973B8C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102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63DAD-DADB-44EE-AA2C-E7ADD973B8C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3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63DAD-DADB-44EE-AA2C-E7ADD973B8C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504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63DAD-DADB-44EE-AA2C-E7ADD973B8C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445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63DAD-DADB-44EE-AA2C-E7ADD973B8C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79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63DAD-DADB-44EE-AA2C-E7ADD973B8C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14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63DAD-DADB-44EE-AA2C-E7ADD973B8C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2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63DAD-DADB-44EE-AA2C-E7ADD973B8C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749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08C9-4B87-4ADD-91FB-2B5BF4053D9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783-2A97-46E5-972E-54B502F8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0303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08C9-4B87-4ADD-91FB-2B5BF4053D9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783-2A97-46E5-972E-54B502F8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38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08C9-4B87-4ADD-91FB-2B5BF4053D9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783-2A97-46E5-972E-54B502F87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91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08C9-4B87-4ADD-91FB-2B5BF4053D9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783-2A97-46E5-972E-54B502F8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15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08C9-4B87-4ADD-91FB-2B5BF4053D9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783-2A97-46E5-972E-54B502F87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1316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08C9-4B87-4ADD-91FB-2B5BF4053D9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783-2A97-46E5-972E-54B502F8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86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08C9-4B87-4ADD-91FB-2B5BF4053D9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783-2A97-46E5-972E-54B502F8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529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08C9-4B87-4ADD-91FB-2B5BF4053D9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783-2A97-46E5-972E-54B502F8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3489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08C9-4B87-4ADD-91FB-2B5BF4053D9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783-2A97-46E5-972E-54B502F8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368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08C9-4B87-4ADD-91FB-2B5BF4053D9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783-2A97-46E5-972E-54B502F8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005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08C9-4B87-4ADD-91FB-2B5BF4053D9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783-2A97-46E5-972E-54B502F8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154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08C9-4B87-4ADD-91FB-2B5BF4053D9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783-2A97-46E5-972E-54B502F8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1371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08C9-4B87-4ADD-91FB-2B5BF4053D9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783-2A97-46E5-972E-54B502F8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2877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08C9-4B87-4ADD-91FB-2B5BF4053D9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783-2A97-46E5-972E-54B502F8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313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08C9-4B87-4ADD-91FB-2B5BF4053D9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783-2A97-46E5-972E-54B502F8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653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08C9-4B87-4ADD-91FB-2B5BF4053D9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783-2A97-46E5-972E-54B502F8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082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3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808C9-4B87-4ADD-91FB-2B5BF4053D9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8861783-2A97-46E5-972E-54B502F8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73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  <p:sldLayoutId id="2147484024" r:id="rId2"/>
    <p:sldLayoutId id="2147484025" r:id="rId3"/>
    <p:sldLayoutId id="2147484026" r:id="rId4"/>
    <p:sldLayoutId id="2147484027" r:id="rId5"/>
    <p:sldLayoutId id="2147484028" r:id="rId6"/>
    <p:sldLayoutId id="2147484029" r:id="rId7"/>
    <p:sldLayoutId id="2147484030" r:id="rId8"/>
    <p:sldLayoutId id="2147484031" r:id="rId9"/>
    <p:sldLayoutId id="2147484032" r:id="rId10"/>
    <p:sldLayoutId id="2147484033" r:id="rId11"/>
    <p:sldLayoutId id="2147484034" r:id="rId12"/>
    <p:sldLayoutId id="2147484035" r:id="rId13"/>
    <p:sldLayoutId id="2147484036" r:id="rId14"/>
    <p:sldLayoutId id="2147484037" r:id="rId15"/>
    <p:sldLayoutId id="2147484038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667" y="4083717"/>
            <a:ext cx="8349110" cy="2669308"/>
          </a:xfrm>
        </p:spPr>
        <p:txBody>
          <a:bodyPr>
            <a:noAutofit/>
          </a:bodyPr>
          <a:lstStyle/>
          <a:p>
            <a:pPr algn="ctr"/>
            <a:endParaRPr lang="hy-AM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y-AM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>ՀՀ հանրային ծառայությունները կարգավորող հանձնաժողովի հետագա քայլերը</a:t>
            </a:r>
          </a:p>
          <a:p>
            <a:pPr algn="ctr"/>
            <a:endParaRPr lang="hy-AM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Bef>
                <a:spcPts val="0"/>
              </a:spcBef>
            </a:pPr>
            <a:r>
              <a:rPr lang="hy-AM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մայիսի, </a:t>
            </a: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</a:t>
            </a:r>
            <a:r>
              <a:rPr lang="hy-AM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թ․</a:t>
            </a:r>
            <a:endParaRPr lang="en-US" sz="10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Bef>
                <a:spcPts val="0"/>
              </a:spcBef>
            </a:pPr>
            <a:r>
              <a:rPr lang="hy-AM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Երևան</a:t>
            </a:r>
            <a:endParaRPr lang="en-US" sz="10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utoShape 2" descr="https://gnerc.org/_website/images/logo_en.svg"/>
          <p:cNvSpPr txBox="1">
            <a:spLocks noChangeAspect="1" noChangeArrowheads="1"/>
          </p:cNvSpPr>
          <p:nvPr/>
        </p:nvSpPr>
        <p:spPr bwMode="auto">
          <a:xfrm>
            <a:off x="8697323" y="6242447"/>
            <a:ext cx="3202444" cy="510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hy-AM" sz="1200" b="1" i="1" dirty="0"/>
              <a:t>ՍԵԴԱ ՇԱՀԻՆՅԱՆ</a:t>
            </a:r>
            <a:endParaRPr lang="en-US" sz="1200" b="1" i="1" dirty="0"/>
          </a:p>
          <a:p>
            <a:pPr algn="r">
              <a:spcBef>
                <a:spcPts val="0"/>
              </a:spcBef>
            </a:pPr>
            <a:r>
              <a:rPr lang="hy-AM" sz="1200" b="1" i="1" dirty="0"/>
              <a:t>ՀՀ ՀԾԿՀ ԱՆԴԱՄ</a:t>
            </a:r>
            <a:endParaRPr lang="en-US" sz="1200" b="1" i="1" dirty="0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14036" y="1219201"/>
            <a:ext cx="9984509" cy="209958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y-AM" sz="32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HEA Grapalat" panose="02000506050000020003" pitchFamily="50" charset="0"/>
            </a:endParaRPr>
          </a:p>
          <a:p>
            <a:pPr algn="ctr"/>
            <a:r>
              <a:rPr lang="hy-AM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rmenianNew" panose="02000503020000020004" pitchFamily="2" charset="0"/>
              </a:rPr>
              <a:t>ՀԱՅԱՍՏԱՆԻ ՀԱՆՐԱՊԵՏՈՒԹՅԱՆ</a:t>
            </a:r>
          </a:p>
          <a:p>
            <a:pPr algn="ctr"/>
            <a:r>
              <a:rPr lang="hy-AM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rmenianNew" panose="02000503020000020004" pitchFamily="2" charset="0"/>
              </a:rPr>
              <a:t> ՀԱՆՐԱՅԻՆ ԾԱՌԱՅՈւԹՅՈւՆՆԵՐԸ ԿԱՐԳԱՎՈՐՈՂ ՀԱՆՁՆԱԺՈՂՈՎ</a:t>
            </a:r>
            <a:endParaRPr lang="hy-AM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rmenianNew" panose="02000503020000020004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876" y="270295"/>
            <a:ext cx="1528353" cy="15283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/>
          <a:srcRect l="49436" t="34960" r="37022" b="42286"/>
          <a:stretch/>
        </p:blipFill>
        <p:spPr>
          <a:xfrm>
            <a:off x="4664451" y="3318786"/>
            <a:ext cx="1283677" cy="121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160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2" descr="https://gnerc.org/_website/images/logo_en.svg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720025" y="388511"/>
            <a:ext cx="8733635" cy="54512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hy-AM" sz="36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ԻՆՍՏԻՏՈՒՑԻՈՆԱԼ ԲԱՐԵՓՈԽՈւՄՆԵՐ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AutoShape 2" descr="https://gnerc.org/_website/images/logo_en.svg"/>
          <p:cNvSpPr txBox="1">
            <a:spLocks noChangeAspect="1" noChangeArrowheads="1"/>
          </p:cNvSpPr>
          <p:nvPr/>
        </p:nvSpPr>
        <p:spPr bwMode="auto">
          <a:xfrm>
            <a:off x="720025" y="1366888"/>
            <a:ext cx="8848181" cy="129147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6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  <a:ea typeface="+mj-ea"/>
                <a:cs typeface="+mj-cs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hy-AM" sz="2400" dirty="0"/>
              <a:t>&lt;&lt;Հանրային ծառայությունները կարգավորող մարմնի մասին&gt;&gt; նոր օրենք</a:t>
            </a:r>
          </a:p>
          <a:p>
            <a:r>
              <a:rPr lang="hy-AM" sz="2400" dirty="0"/>
              <a:t> </a:t>
            </a:r>
            <a:r>
              <a:rPr lang="hy-AM" sz="2400" dirty="0">
                <a:effectLst/>
              </a:rPr>
              <a:t>ճյուղային օրենքների փոփոխություններ</a:t>
            </a:r>
            <a:br>
              <a:rPr lang="hy-AM" sz="2400" dirty="0">
                <a:effectLst/>
              </a:rPr>
            </a:br>
            <a:endParaRPr lang="hy-AM" sz="1100" dirty="0">
              <a:effectLst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410754" y="2995298"/>
            <a:ext cx="5922539" cy="8674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4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  <a:ea typeface="+mj-ea"/>
                <a:cs typeface="+mj-cs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hy-AM" dirty="0">
                <a:effectLst/>
              </a:rPr>
              <a:t>Ենթաօրենսդրական դաշտի համապատասխանեցում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777491" y="4220931"/>
            <a:ext cx="7189064" cy="8674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6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  <a:ea typeface="+mj-ea"/>
                <a:cs typeface="+mj-cs"/>
              </a:defRPr>
            </a:lvl1pPr>
          </a:lstStyle>
          <a:p>
            <a:r>
              <a:rPr lang="hy-AM" dirty="0"/>
              <a:t>Հանձնաժողովի գործառույթների, ծրագրերի և միջոցառումների ֆինանսավորման մեխանիզմի բարելավում, այդ թվում՝ աուդիտորական ծառայությունների ինքնուրույն պատվիրում</a:t>
            </a:r>
          </a:p>
        </p:txBody>
      </p:sp>
      <p:pic>
        <p:nvPicPr>
          <p:cNvPr id="14" name="Picture 2" descr="PSRC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" y="45830"/>
            <a:ext cx="678217" cy="6653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888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5417" y="201945"/>
            <a:ext cx="8009792" cy="1179844"/>
          </a:xfrm>
        </p:spPr>
        <p:txBody>
          <a:bodyPr>
            <a:noAutofit/>
          </a:bodyPr>
          <a:lstStyle/>
          <a:p>
            <a:pPr algn="ctr"/>
            <a:r>
              <a:rPr lang="hy-AM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>ՏԱՐԱԾԱՇՐՋԱՆԱՅԻՆ ԷՆԵՐԳԵՏԻԿ ՀԱՄԱԳՈՐԾԱԿՑՈՒԹՅՈՒՆ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HEA Grapalat" panose="02000506050000020003" pitchFamily="50" charset="0"/>
            </a:endParaRPr>
          </a:p>
        </p:txBody>
      </p:sp>
      <p:sp>
        <p:nvSpPr>
          <p:cNvPr id="9" name="AutoShape 2" descr="https://gnerc.org/_website/images/logo_en.svg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4173485" y="4470400"/>
            <a:ext cx="6208188" cy="1985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algn="ctr"/>
            <a:r>
              <a:rPr lang="hy-AM" sz="2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ՀՀ և Վրաստանի միջև Միջհամակարգային պայմանագրի կնքում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y-AM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hy-AM" sz="2200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Վթարային իրավիճակների կարգավորում,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hy-AM" sz="2200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Անհաշվեկշռույթների բալանսավորում,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hy-AM" sz="2200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Հակառակ հոսքի կարգավորում․ </a:t>
            </a:r>
          </a:p>
        </p:txBody>
      </p:sp>
      <p:sp>
        <p:nvSpPr>
          <p:cNvPr id="3" name="AutoShape 4" descr="UNDERSTANDING LEGAL BASES OF EDUCATION – The Purpose of a Teach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2" name="Picture 2" descr="Վրաստանի էներգահամակարգի վթարը հոսանքազրկել էր գրեթե ողջ երկիրը -  Analitik.a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261571"/>
            <a:ext cx="4017910" cy="21182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Հաջորդ տարի կմեկնարկի Հայաստան-Վրաստան էլեկտրահաղորդման նոր գծի  շինարարությունը - yerkir.a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280" y="1926752"/>
            <a:ext cx="2831123" cy="199868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2" descr="https://gnerc.org/_website/images/logo_en.svg"/>
          <p:cNvSpPr txBox="1">
            <a:spLocks noChangeAspect="1" noChangeArrowheads="1"/>
          </p:cNvSpPr>
          <p:nvPr/>
        </p:nvSpPr>
        <p:spPr bwMode="auto">
          <a:xfrm>
            <a:off x="720025" y="2310584"/>
            <a:ext cx="6141825" cy="1491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y-AM" sz="3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Միջպետական առևտրի խթանում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y-AM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hy-AM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Առևտրի ծավալների ընդլայնում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hy-AM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Ռեժիմների օպտիմալացում</a:t>
            </a:r>
          </a:p>
        </p:txBody>
      </p:sp>
      <p:pic>
        <p:nvPicPr>
          <p:cNvPr id="12" name="Picture 2" descr="PSRC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" y="45830"/>
            <a:ext cx="678217" cy="6653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814752" y="1590618"/>
            <a:ext cx="755552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y-AM" dirty="0">
                <a:solidFill>
                  <a:srgbClr val="000000"/>
                </a:solidFill>
                <a:latin typeface="Arial Unicode"/>
              </a:rPr>
              <a:t> </a:t>
            </a:r>
            <a:r>
              <a:rPr lang="hy-AM" sz="21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Իրան և Վրաստան էներգետիկ համագործակցություն</a:t>
            </a:r>
            <a:endParaRPr lang="en-US" sz="21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92601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278" y="237501"/>
            <a:ext cx="8625526" cy="123308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y-AM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ՀՀ - ԵՄ Համապարփակ և ընդլայնված գործընկերության համաձայնագիր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AutoShape 2" descr="https://gnerc.org/_website/images/logo_en.svg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5925293" y="4164462"/>
            <a:ext cx="3767348" cy="709296"/>
          </a:xfrm>
          <a:prstGeom prst="rect">
            <a:avLst/>
          </a:prstGeom>
          <a:noFill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</a:pPr>
            <a:r>
              <a:rPr lang="hy-AM" sz="1600" b="1" dirty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«Էլեկտրոնային հաղորդակցության մասին» օրենքի վերանայում</a:t>
            </a:r>
          </a:p>
        </p:txBody>
      </p:sp>
      <p:sp>
        <p:nvSpPr>
          <p:cNvPr id="3" name="AutoShape 4" descr="UNDERSTANDING LEGAL BASES OF EDUCATION – The Purpose of a Teach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6" name="Picture 4" descr="Армения ведет переговоры с Евросоюзом о присоединении к системе EU Digital  COVID Certificate - МИД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429" y="1393527"/>
            <a:ext cx="3054468" cy="13461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307975" y="3037904"/>
            <a:ext cx="9830903" cy="62425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/>
            </a:r>
            <a:b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</a:b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/>
            </a:r>
            <a:b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</a:b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/>
            </a:r>
            <a:b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</a:br>
            <a:r>
              <a:rPr lang="hy-AM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>ՀՀ և ԵՄ միջև ստորագրված համապարփակ և ընդլայնված գործընկերության համաձայնագրով ստանձնած հանձնառությունների իրականացում</a:t>
            </a:r>
          </a:p>
        </p:txBody>
      </p:sp>
      <p:pic>
        <p:nvPicPr>
          <p:cNvPr id="19" name="Picture 2" descr="PSRC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" y="45830"/>
            <a:ext cx="678217" cy="6653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7975" y="4169211"/>
            <a:ext cx="5471033" cy="702365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buClr>
                <a:schemeClr val="accent1"/>
              </a:buClr>
              <a:buSzPct val="80000"/>
              <a:buFont typeface="Wingdings 3" charset="2"/>
              <a:buNone/>
            </a:pPr>
            <a:r>
              <a:rPr lang="hy-AM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Եվրոպական միության էներգետիկային վերաբերող դիրեկտիվների աստիճանական ներդրում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610132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  <p:bldP spid="12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9087" y="356617"/>
            <a:ext cx="7846082" cy="950976"/>
          </a:xfrm>
        </p:spPr>
        <p:txBody>
          <a:bodyPr>
            <a:noAutofit/>
          </a:bodyPr>
          <a:lstStyle/>
          <a:p>
            <a:pPr algn="ctr"/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/>
            </a:r>
            <a:br>
              <a:rPr lang="en-U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</a:b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/>
            </a:r>
            <a:br>
              <a:rPr lang="en-U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</a:b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/>
            </a:r>
            <a:br>
              <a:rPr lang="en-U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</a:br>
            <a:r>
              <a:rPr lang="hy-AM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>ՀՀ - ԵԱՏՄ </a:t>
            </a:r>
            <a:br>
              <a:rPr lang="hy-AM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</a:br>
            <a:r>
              <a:rPr lang="hy-AM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>ՀԱՄԱԳՈՐԾԱԿՑՈւԹՅՈւՆ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HEA Grapalat" panose="02000506050000020003" pitchFamily="50" charset="0"/>
            </a:endParaRPr>
          </a:p>
        </p:txBody>
      </p:sp>
      <p:sp>
        <p:nvSpPr>
          <p:cNvPr id="3" name="AutoShape 4" descr="UNDERSTANDING LEGAL BASES OF EDUCATION – The Purpose of a Teach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2" descr="PSRC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" y="45830"/>
            <a:ext cx="678217" cy="6653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37004" y="2309811"/>
            <a:ext cx="2481855" cy="325888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9" name="Pictur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76" y="2755964"/>
            <a:ext cx="4026348" cy="236657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16557964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6809" y="316163"/>
            <a:ext cx="8581823" cy="624253"/>
          </a:xfrm>
        </p:spPr>
        <p:txBody>
          <a:bodyPr>
            <a:noAutofit/>
          </a:bodyPr>
          <a:lstStyle/>
          <a:p>
            <a:pPr algn="ctr"/>
            <a:r>
              <a:rPr lang="hy-AM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>ՀՀ – ԵԱՏՄ ՀԱՄԱԳՈՐԾԱԿՑՈւԹՅՈւՆ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utoShape 4" descr="UNDERSTANDING LEGAL BASES OF EDUCATION – The Purpose of a Teach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37262" y="2358083"/>
            <a:ext cx="2375146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hy-AM" sz="1600" dirty="0">
                <a:solidFill>
                  <a:schemeClr val="tx1"/>
                </a:solidFill>
              </a:rPr>
              <a:t>Ընդհանուր էլեկտրաէներգետիկական շուկայի ձևավորում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7251" y="5101346"/>
            <a:ext cx="2515157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hy-AM" sz="1600" dirty="0">
                <a:solidFill>
                  <a:schemeClr val="tx1"/>
                </a:solidFill>
              </a:rPr>
              <a:t>Գազի ընդհանուր </a:t>
            </a:r>
            <a:r>
              <a:rPr lang="hy-AM" sz="1600">
                <a:solidFill>
                  <a:schemeClr val="tx1"/>
                </a:solidFill>
              </a:rPr>
              <a:t>շուկայի ձևավորում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9" name="Picture 2" descr="PSRC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" y="45830"/>
            <a:ext cx="678217" cy="6653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136392" y="1307984"/>
            <a:ext cx="6665977" cy="2869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hy-AM" sz="1600" b="1" dirty="0">
                <a:solidFill>
                  <a:srgbClr val="FF0000"/>
                </a:solidFill>
              </a:rPr>
              <a:t>2014 թ</a:t>
            </a:r>
            <a:r>
              <a:rPr lang="en-US" sz="1600" b="1" dirty="0">
                <a:solidFill>
                  <a:srgbClr val="FF0000"/>
                </a:solidFill>
              </a:rPr>
              <a:t>. </a:t>
            </a:r>
            <a:r>
              <a:rPr lang="hy-AM" sz="1600" dirty="0"/>
              <a:t>ԵԱՏՄ ընդահանուր էլեկտրաէներգետիակակն շուկայի ձևավորման հայեցակարգի ընդունում,</a:t>
            </a:r>
            <a:endParaRPr lang="en-US" sz="16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hy-AM" sz="1600" b="1" dirty="0">
                <a:solidFill>
                  <a:srgbClr val="FF0000"/>
                </a:solidFill>
              </a:rPr>
              <a:t>2016 թ․  </a:t>
            </a:r>
            <a:r>
              <a:rPr lang="hy-AM" sz="1600" dirty="0"/>
              <a:t>ԵԱՏՄ ընդահանուր էլեկտրաէներգետիկական շուկայի ձևավորման գործողությունների պլան-գրաֆիկի հաստատում,</a:t>
            </a:r>
            <a:endParaRPr lang="en-US" sz="16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hy-AM" sz="1600" b="1" dirty="0">
                <a:solidFill>
                  <a:srgbClr val="FF0000"/>
                </a:solidFill>
              </a:rPr>
              <a:t>2019 թ</a:t>
            </a:r>
            <a:r>
              <a:rPr lang="hy-AM" sz="1600" dirty="0">
                <a:solidFill>
                  <a:srgbClr val="FF0000"/>
                </a:solidFill>
              </a:rPr>
              <a:t>․ </a:t>
            </a:r>
            <a:r>
              <a:rPr lang="hy-AM" sz="1600" dirty="0"/>
              <a:t>ԵԱՏՄ մասին պայմանագրի փոփոխություններ և լրացումներ՝ ԵԱՏՄ ընդհանուր էլեկտրաէներգետիկական շուկայի ձևավորման վերաբերյալ,</a:t>
            </a:r>
            <a:endParaRPr lang="en-US" sz="16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hy-AM" sz="1600" b="1" dirty="0">
                <a:solidFill>
                  <a:srgbClr val="FF0000"/>
                </a:solidFill>
              </a:rPr>
              <a:t>2022 թ․ </a:t>
            </a:r>
            <a:r>
              <a:rPr lang="hy-AM" sz="1600" dirty="0"/>
              <a:t>ԵԱՏՄ ընդհանուր էլեկտրաէներգետիկական շուկան կարգավորող կանոնների հաստատում,</a:t>
            </a:r>
            <a:endParaRPr lang="en-US" sz="16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hy-AM" sz="1600" b="1" dirty="0">
                <a:solidFill>
                  <a:srgbClr val="FF0000"/>
                </a:solidFill>
              </a:rPr>
              <a:t>2025 թ․ հունվար </a:t>
            </a:r>
            <a:r>
              <a:rPr lang="hy-AM" sz="1600" dirty="0"/>
              <a:t>ԵԱՏՄ ընդհանուր էլեկտրաէներգետիկական շուկայի գործարկում։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3136392" y="4270341"/>
            <a:ext cx="6556249" cy="189478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y-AM" sz="1600" b="1" dirty="0">
                <a:solidFill>
                  <a:srgbClr val="FF0000"/>
                </a:solidFill>
              </a:rPr>
              <a:t>2016 թ. </a:t>
            </a:r>
            <a:r>
              <a:rPr lang="hy-AM" sz="1600" dirty="0"/>
              <a:t>ԵԱՏՄ գազի ընդահանուր շուկայի ձևավորման հայեցակարգի ընդունում,</a:t>
            </a: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y-AM" sz="1600" b="1" dirty="0">
                <a:solidFill>
                  <a:srgbClr val="FF0000"/>
                </a:solidFill>
              </a:rPr>
              <a:t>2018 թ․  </a:t>
            </a:r>
            <a:r>
              <a:rPr lang="hy-AM" sz="1600" dirty="0"/>
              <a:t>ԵԱՏՄ գազի ընդահանուր շուկայի ձևավորման գործողությունների պլան-գրաֆիկի հաստատում,</a:t>
            </a: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y-AM" sz="1600" b="1" dirty="0">
                <a:solidFill>
                  <a:srgbClr val="FF0000"/>
                </a:solidFill>
              </a:rPr>
              <a:t>202</a:t>
            </a:r>
            <a:r>
              <a:rPr lang="ru-RU" sz="1600" b="1" dirty="0">
                <a:solidFill>
                  <a:srgbClr val="FF0000"/>
                </a:solidFill>
              </a:rPr>
              <a:t>3</a:t>
            </a:r>
            <a:r>
              <a:rPr lang="hy-AM" sz="1600" b="1" dirty="0">
                <a:solidFill>
                  <a:srgbClr val="FF0000"/>
                </a:solidFill>
              </a:rPr>
              <a:t> թ․ </a:t>
            </a:r>
            <a:r>
              <a:rPr lang="hy-AM" sz="1600" dirty="0"/>
              <a:t>ԵԱՏՄ</a:t>
            </a:r>
            <a:r>
              <a:rPr lang="ru-RU" sz="1600" dirty="0"/>
              <a:t> </a:t>
            </a:r>
            <a:r>
              <a:rPr lang="hy-AM" sz="1600" dirty="0"/>
              <a:t>գազի ընդհանուր շուկան կարգավորող կանոնների հաստատում,</a:t>
            </a: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y-AM" sz="1600" b="1" dirty="0">
                <a:solidFill>
                  <a:srgbClr val="FF0000"/>
                </a:solidFill>
              </a:rPr>
              <a:t>2025 թ․ հունվար</a:t>
            </a:r>
            <a:r>
              <a:rPr lang="hy-AM" sz="1600" dirty="0"/>
              <a:t> ԵԱՏՄ գազի ընդհանուր շուկայի գործարկում։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9127431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5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538" y="627732"/>
            <a:ext cx="8929687" cy="712175"/>
          </a:xfrm>
        </p:spPr>
        <p:txBody>
          <a:bodyPr>
            <a:noAutofit/>
          </a:bodyPr>
          <a:lstStyle/>
          <a:p>
            <a:r>
              <a:rPr 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/>
              <a:t/>
            </a:r>
            <a:br>
              <a:rPr lang="en-US" sz="5400" dirty="0"/>
            </a:br>
            <a:endParaRPr lang="hy-AM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AutoShape 2" descr="https://gnerc.org/_website/images/logo_en.svg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1676867" y="2118946"/>
            <a:ext cx="8929687" cy="3618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endParaRPr lang="en-US" sz="11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endParaRPr lang="en-US" sz="11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n-US" sz="11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hy-AM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ՇՆՈՐՀԱԿԱԼՈՒԹՅՈՒՆ</a:t>
            </a:r>
            <a:endParaRPr lang="en-US" sz="4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endParaRPr lang="en-US" sz="11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endParaRPr lang="en-US" sz="11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endParaRPr lang="en-US" sz="11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endParaRPr lang="en-US" sz="11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endParaRPr lang="en-US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 descr="PSRC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" y="45830"/>
            <a:ext cx="678217" cy="6653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87346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6057" y="4645759"/>
            <a:ext cx="7159139" cy="659422"/>
          </a:xfr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 defTabSz="914400">
              <a:lnSpc>
                <a:spcPct val="90000"/>
              </a:lnSpc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/>
            </a:r>
            <a:b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</a:b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Շ</a:t>
            </a:r>
            <a:r>
              <a:rPr lang="hy-AM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ուկայի նոր մոդելի գործարկում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2006181" y="706699"/>
            <a:ext cx="6518892" cy="689117"/>
          </a:xfrm>
          <a:prstGeom prst="rect">
            <a:avLst/>
          </a:prstGeo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y-AM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ԷՆԵՐԳԵՏԻԿԱ</a:t>
            </a:r>
            <a:endParaRPr lang="hy-AM" sz="3200" b="1" i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239386" y="2841314"/>
            <a:ext cx="7285687" cy="599188"/>
          </a:xfrm>
          <a:prstGeom prst="rect">
            <a:avLst/>
          </a:prstGeo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defRPr>
            </a:lvl1pPr>
          </a:lstStyle>
          <a:p>
            <a:r>
              <a:rPr lang="hy-AM" sz="3200" dirty="0">
                <a:solidFill>
                  <a:schemeClr val="accent2">
                    <a:lumMod val="75000"/>
                  </a:schemeClr>
                </a:solidFill>
              </a:rPr>
              <a:t>Բարեփոխումների 1-ին փուլ</a:t>
            </a:r>
          </a:p>
        </p:txBody>
      </p:sp>
      <p:pic>
        <p:nvPicPr>
          <p:cNvPr id="16" name="Picture 2" descr="PSRC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" y="45830"/>
            <a:ext cx="678217" cy="6653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7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347" y="167056"/>
            <a:ext cx="7475326" cy="659422"/>
          </a:xfrm>
        </p:spPr>
        <p:txBody>
          <a:bodyPr>
            <a:noAutofit/>
          </a:bodyPr>
          <a:lstStyle/>
          <a:p>
            <a:pPr algn="ctr"/>
            <a:r>
              <a:rPr lang="en-US" sz="27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7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y-AM" sz="27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ՀՀ ԷԼԵԿՏՐԱԷՆԵՐԳԵՏԻԿԱԿԱՆ ՇՈՒԿԱ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19944" y="4461985"/>
            <a:ext cx="3266027" cy="55399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defPPr>
              <a:defRPr lang="en-US"/>
            </a:defPPr>
            <a:lvl1pPr algn="ctr">
              <a:lnSpc>
                <a:spcPct val="150000"/>
              </a:lnSpc>
              <a:defRPr sz="2000" b="1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hy-AM" dirty="0"/>
              <a:t>Շուկայի մոնիթորինգ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264781" y="3719404"/>
            <a:ext cx="3903839" cy="38383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defRPr>
            </a:lvl1pPr>
          </a:lstStyle>
          <a:p>
            <a:r>
              <a:rPr lang="hy-AM" dirty="0"/>
              <a:t>Շուկայի կանոնների վերանայում</a:t>
            </a:r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264781" y="3204298"/>
            <a:ext cx="3903839" cy="345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defRPr>
            </a:lvl1pPr>
          </a:lstStyle>
          <a:p>
            <a:r>
              <a:rPr lang="hy-AM" dirty="0"/>
              <a:t>Օպերատիվ արձագանք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805695" y="2536200"/>
            <a:ext cx="157681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y-AM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>ՀՀ ՀԾԿՀ</a:t>
            </a:r>
          </a:p>
        </p:txBody>
      </p:sp>
      <p:pic>
        <p:nvPicPr>
          <p:cNvPr id="16" name="Picture 2" descr="PSRC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" y="45830"/>
            <a:ext cx="678217" cy="6653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itle 1"/>
          <p:cNvSpPr txBox="1">
            <a:spLocks/>
          </p:cNvSpPr>
          <p:nvPr/>
        </p:nvSpPr>
        <p:spPr>
          <a:xfrm>
            <a:off x="1434339" y="3290776"/>
            <a:ext cx="2651632" cy="66941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defPPr>
              <a:defRPr lang="en-US"/>
            </a:defPPr>
            <a:lvl1pPr algn="ctr">
              <a:lnSpc>
                <a:spcPct val="150000"/>
              </a:lnSpc>
              <a:defRPr sz="2400" b="1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hy-AM" sz="2000" dirty="0"/>
              <a:t>Մարտահրավերներ</a:t>
            </a:r>
          </a:p>
          <a:p>
            <a:endParaRPr lang="hy-AM" sz="400" dirty="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4264781" y="4433245"/>
            <a:ext cx="4383935" cy="6114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defRPr>
            </a:lvl1pPr>
          </a:lstStyle>
          <a:p>
            <a:r>
              <a:rPr lang="hy-AM" dirty="0"/>
              <a:t>Մասնագիտացված ստորաբաժանման ստեղծում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083" y="997448"/>
            <a:ext cx="1674209" cy="1674209"/>
          </a:xfrm>
          <a:prstGeom prst="rect">
            <a:avLst/>
          </a:prstGeom>
        </p:spPr>
      </p:pic>
      <p:sp>
        <p:nvSpPr>
          <p:cNvPr id="24" name="AutoShape 2" descr="https://gnerc.org/_website/images/logo_en.svg"/>
          <p:cNvSpPr txBox="1">
            <a:spLocks noChangeAspect="1" noChangeArrowheads="1"/>
          </p:cNvSpPr>
          <p:nvPr/>
        </p:nvSpPr>
        <p:spPr bwMode="auto">
          <a:xfrm>
            <a:off x="819944" y="5339227"/>
            <a:ext cx="8391723" cy="584775"/>
          </a:xfrm>
          <a:prstGeom prst="rect">
            <a:avLst/>
          </a:prstGeom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defPPr>
              <a:defRPr lang="en-US"/>
            </a:defPPr>
            <a:lvl1pPr algn="ctr">
              <a:lnSpc>
                <a:spcPct val="150000"/>
              </a:lnSpc>
              <a:defRPr sz="2000" b="1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hy-AM" sz="1600" dirty="0"/>
              <a:t>Նոր սպառողական խմբերի մուտքը էլեկտրաէներգետիկական շուկա մինչև 2025թ․</a:t>
            </a:r>
            <a:r>
              <a:rPr lang="en-US" sz="1600" dirty="0"/>
              <a:t> </a:t>
            </a:r>
            <a:r>
              <a:rPr lang="hy-AM" sz="1600" dirty="0"/>
              <a:t>ըստ սահմանված տարեթվերի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0360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8" grpId="0" animBg="1"/>
      <p:bldP spid="20" grpId="0" animBg="1"/>
      <p:bldP spid="21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068" y="224153"/>
            <a:ext cx="8961120" cy="694944"/>
          </a:xfrm>
        </p:spPr>
        <p:txBody>
          <a:bodyPr>
            <a:noAutofit/>
          </a:bodyPr>
          <a:lstStyle/>
          <a:p>
            <a:pPr algn="ctr"/>
            <a:r>
              <a:rPr lang="hy-AM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>ՍԱԿԱԳՆԱՅԻՆ ՄԵԽԱՆԻԶՄՆԵՐԻ ԼԱՎԱՐԿՈՒՄ</a:t>
            </a:r>
          </a:p>
        </p:txBody>
      </p:sp>
      <p:sp>
        <p:nvSpPr>
          <p:cNvPr id="9" name="AutoShape 2" descr="https://gnerc.org/_website/images/logo_en.svg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246888" y="3776473"/>
            <a:ext cx="10382052" cy="1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y-AM" sz="18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Գիշերային և ցերեկային սակագների տարանջատման հետագա նպատակահարմարության ուսումնասիրություն, </a:t>
            </a:r>
          </a:p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y-AM" sz="18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Հաստատուն սակագների ներդրման հնարավորության դիտարկում,</a:t>
            </a:r>
          </a:p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y-AM" sz="18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Խոցելի սպառողների սակագների մեխանիզմների վերանայում</a:t>
            </a:r>
            <a:r>
              <a:rPr lang="hy-AM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hy-AM" sz="18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l">
              <a:lnSpc>
                <a:spcPct val="100000"/>
              </a:lnSpc>
            </a:pPr>
            <a:endParaRPr lang="hy-AM" sz="18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lnSpc>
                <a:spcPct val="100000"/>
              </a:lnSpc>
            </a:pPr>
            <a:endParaRPr lang="en-US" sz="29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lnSpc>
                <a:spcPct val="100000"/>
              </a:lnSpc>
            </a:pPr>
            <a:endParaRPr lang="en-US" sz="29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25201" y="3179784"/>
            <a:ext cx="7291819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hy-AM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Սպառողների սակագների կառուցվածքի կատարելագործում</a:t>
            </a:r>
          </a:p>
        </p:txBody>
      </p:sp>
      <p:sp>
        <p:nvSpPr>
          <p:cNvPr id="6" name="Rectangle 5"/>
          <p:cNvSpPr/>
          <p:nvPr/>
        </p:nvSpPr>
        <p:spPr>
          <a:xfrm>
            <a:off x="512064" y="1755648"/>
            <a:ext cx="9436608" cy="1197864"/>
          </a:xfrm>
          <a:prstGeom prst="rect">
            <a:avLst/>
          </a:prstGeo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hy-AM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Պետական ընկերությունների սակագների հաշվարկման մեթոդիկաների լրամշակում 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hy-AM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Ընկերությունների օգուտ-վնասների փոխհատուցման մեխանիզմների ներդրում</a:t>
            </a:r>
            <a:endParaRPr lang="en-US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hy-AM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418737" y="5438662"/>
            <a:ext cx="749206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r>
              <a:rPr lang="hy-AM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Համակարգային ծառայությունների սակագների  սահմանում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13" name="Picture 2" descr="PSRC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" y="45830"/>
            <a:ext cx="678217" cy="6653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2218814" y="1238340"/>
            <a:ext cx="5965066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y-AM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hy-AM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Սակագնային մեթոդիկաների վերանայում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2065" y="5875509"/>
            <a:ext cx="9084422" cy="11798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defTabSz="457200">
              <a:spcBef>
                <a:spcPts val="1000"/>
              </a:spcBef>
              <a:buClr>
                <a:srgbClr val="FFCA08"/>
              </a:buClr>
              <a:buSzPct val="80000"/>
              <a:buFont typeface="Wingdings" panose="05000000000000000000" pitchFamily="2" charset="2"/>
              <a:buChar char="ü"/>
            </a:pPr>
            <a:r>
              <a:rPr lang="hy-AM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Ռեակտիվ էներգիայի սակագների սահմանում,</a:t>
            </a:r>
          </a:p>
          <a:p>
            <a:pPr marL="457200" lvl="0" indent="-457200" defTabSz="457200">
              <a:spcBef>
                <a:spcPts val="1000"/>
              </a:spcBef>
              <a:buClr>
                <a:srgbClr val="FFCA08"/>
              </a:buClr>
              <a:buSzPct val="80000"/>
              <a:buFont typeface="Wingdings" panose="05000000000000000000" pitchFamily="2" charset="2"/>
              <a:buChar char="ü"/>
            </a:pPr>
            <a:r>
              <a:rPr lang="hy-AM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Հաճախականության կարգավորման ծառայության սակագնի սահմանում</a:t>
            </a:r>
          </a:p>
          <a:p>
            <a:pPr marL="457200" lvl="0" indent="-457200" defTabSz="457200">
              <a:spcBef>
                <a:spcPts val="1000"/>
              </a:spcBef>
              <a:buClr>
                <a:srgbClr val="FFCA08"/>
              </a:buClr>
              <a:buSzPct val="80000"/>
              <a:buFont typeface="Wingdings" panose="05000000000000000000" pitchFamily="2" charset="2"/>
              <a:buChar char="ü"/>
            </a:pPr>
            <a:endParaRPr lang="hy-AM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963301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4" grpId="0" animBg="1"/>
      <p:bldP spid="6" grpId="0" animBg="1"/>
      <p:bldP spid="20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6809" y="316163"/>
            <a:ext cx="8581823" cy="624253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y-AM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ԻՐԱՎԱԿԱՆ ԴԱՇՏԻ ԲԱՐԵՓՈԽՈՒՄՆԵՐ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utoShape 4" descr="UNDERSTANDING LEGAL BASES OF EDUCATION – The Purpose of a Teach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872372" y="1029186"/>
            <a:ext cx="7361302" cy="44703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y-AM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>«Էներգետիկայի մասին» օրենքի վերանայում</a:t>
            </a:r>
          </a:p>
        </p:txBody>
      </p:sp>
      <p:sp>
        <p:nvSpPr>
          <p:cNvPr id="4" name="Rectangle 3"/>
          <p:cNvSpPr/>
          <p:nvPr/>
        </p:nvSpPr>
        <p:spPr>
          <a:xfrm>
            <a:off x="825254" y="2028025"/>
            <a:ext cx="2304697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hy-AM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«Էլեկտրաէներգետիկայի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y-AM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մասին» նոր օրենք</a:t>
            </a:r>
            <a:endParaRPr lang="en-US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793" y="3948007"/>
            <a:ext cx="2515157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hy-AM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«Գազամատակարարման մասին» </a:t>
            </a:r>
            <a:r>
              <a:rPr lang="hy-AM" sz="14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նոր օրենք</a:t>
            </a:r>
            <a:endParaRPr lang="en-US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" name="Picture 2" descr="PSRC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" y="45830"/>
            <a:ext cx="678217" cy="6653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323249" y="1614922"/>
            <a:ext cx="6479120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hy-AM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էլեկտրաէներգետիկական ազատականացված շուկայի կարգավորման օրենսդրական դաշտի ապահովում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23248" y="2186666"/>
            <a:ext cx="5339923" cy="5362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hy-AM" sz="1600" b="1" dirty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էլեկտրաէներգիայի առևտրի մեխանիզմների կիրառումից բխող խնդիրների լուծում </a:t>
            </a:r>
            <a:endParaRPr lang="en-US" sz="1600" b="1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23248" y="2810784"/>
            <a:ext cx="4065104" cy="3416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hy-AM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Մոտարկում ԵՄ դիրեկտիվներին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90561" y="3429000"/>
            <a:ext cx="6245352" cy="5909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Ոլորտի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կառավարման</a:t>
            </a:r>
            <a:r>
              <a:rPr lang="hy-AM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և կարգավորման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սկզբունքների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հստակեցում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290561" y="4072827"/>
            <a:ext cx="6446222" cy="3704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hy-AM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Համակարգի օպտիմալ զարգացման ապահովում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290561" y="4492926"/>
            <a:ext cx="6699800" cy="5909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Գազասպառողների հուսալի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և անվտանգ գազամատակարարման ապահովում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825254" y="5677331"/>
            <a:ext cx="7980418" cy="72858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hy-AM" dirty="0"/>
              <a:t>Գազամատակարարման և օգտագործման կանոնների հիմնովին վերանայում </a:t>
            </a:r>
          </a:p>
        </p:txBody>
      </p:sp>
    </p:spTree>
    <p:extLst>
      <p:ext uri="{BB962C8B-B14F-4D97-AF65-F5344CB8AC3E}">
        <p14:creationId xmlns:p14="http://schemas.microsoft.com/office/powerpoint/2010/main" val="378550004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  <p:bldP spid="6" grpId="0" animBg="1"/>
      <p:bldP spid="5" grpId="0" animBg="1"/>
      <p:bldP spid="8" grpId="0" animBg="1"/>
      <p:bldP spid="11" grpId="0" animBg="1"/>
      <p:bldP spid="15" grpId="0" animBg="1"/>
      <p:bldP spid="21" grpId="0" animBg="1"/>
      <p:bldP spid="22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5254" y="135809"/>
            <a:ext cx="8428473" cy="804608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y-AM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ԲԱՇԽԻՉ ԸՆԿԵՐՈՒԹՅՈՒՆՆԵՐԻ </a:t>
            </a:r>
            <a:br>
              <a:rPr lang="hy-AM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y-AM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ԶԱՐԳԱՑՄԱՆ ԾՐԱԳՐԵՐ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utoShape 4" descr="UNDERSTANDING LEGAL BASES OF EDUCATION – The Purpose of a Teach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103120" y="1082492"/>
            <a:ext cx="5861304" cy="44703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y-AM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>«Հայաստանի Էլեկտրական Ցանցեր» ՓԲԸ</a:t>
            </a:r>
          </a:p>
        </p:txBody>
      </p:sp>
      <p:sp>
        <p:nvSpPr>
          <p:cNvPr id="4" name="Rectangle 3"/>
          <p:cNvSpPr/>
          <p:nvPr/>
        </p:nvSpPr>
        <p:spPr>
          <a:xfrm>
            <a:off x="614794" y="2028025"/>
            <a:ext cx="2515157" cy="40011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hy-AM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700 մլն ԱՄՆ դոլար</a:t>
            </a:r>
            <a:endParaRPr 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794" y="5249546"/>
            <a:ext cx="2515157" cy="40011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hy-AM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500 մլն ԱՄՆ դոլար</a:t>
            </a:r>
            <a:endParaRPr 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" name="Picture 2" descr="PSRC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" y="45830"/>
            <a:ext cx="678217" cy="6653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323248" y="1810152"/>
            <a:ext cx="5930479" cy="3416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hy-AM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Համակարգի ամբողջական վերազինում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23248" y="2186666"/>
            <a:ext cx="5339923" cy="3416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hy-AM" sz="1600" b="1" dirty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Ենթակառուցվածքների քարտեզագրում</a:t>
            </a:r>
            <a:endParaRPr lang="en-US" sz="1600" b="1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23247" y="2565685"/>
            <a:ext cx="5339923" cy="3416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hy-AM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Ավտոմատ հաշվառման համակարգի ներդրում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361647" y="4848364"/>
            <a:ext cx="6245352" cy="3352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hy-AM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Համակարգի ամբողջական վերազինում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361647" y="5266419"/>
            <a:ext cx="6340137" cy="3836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hy-AM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Նոր և </a:t>
            </a:r>
            <a:r>
              <a:rPr lang="hy-AM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արդիական գազաճնշակայան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329643" y="5738947"/>
            <a:ext cx="6472725" cy="5276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hy-AM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Նոր սերնդի ազդանշանային </a:t>
            </a:r>
            <a:r>
              <a:rPr lang="hy-AM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սարքավորումներ բնակարաններում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872372" y="3790739"/>
            <a:ext cx="6448668" cy="44703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y-AM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>«Գազպրոմ Արմենիա» ՓԲԸ</a:t>
            </a:r>
          </a:p>
        </p:txBody>
      </p:sp>
    </p:spTree>
    <p:extLst>
      <p:ext uri="{BB962C8B-B14F-4D97-AF65-F5344CB8AC3E}">
        <p14:creationId xmlns:p14="http://schemas.microsoft.com/office/powerpoint/2010/main" val="372504745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  <p:bldP spid="6" grpId="0" animBg="1"/>
      <p:bldP spid="5" grpId="0" animBg="1"/>
      <p:bldP spid="8" grpId="0" animBg="1"/>
      <p:bldP spid="11" grpId="0" animBg="1"/>
      <p:bldP spid="15" grpId="0" animBg="1"/>
      <p:bldP spid="21" grpId="0" animBg="1"/>
      <p:bldP spid="22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1409" y="246561"/>
            <a:ext cx="6761284" cy="46464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ԻՆՔՆԱՎԱՐ ԷՆ</a:t>
            </a:r>
            <a:r>
              <a:rPr lang="hy-AM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Ե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ՐԳԱԱՐՏԱԴՐՈ</a:t>
            </a:r>
            <a:r>
              <a:rPr lang="hy-AM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ւ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ԹՅ</a:t>
            </a:r>
            <a:r>
              <a:rPr lang="hy-AM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Ու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Ն</a:t>
            </a:r>
          </a:p>
        </p:txBody>
      </p:sp>
      <p:sp>
        <p:nvSpPr>
          <p:cNvPr id="3" name="AutoShape 4" descr="UNDERSTANDING LEGAL BASES OF EDUCATION – The Purpose of a Teach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60375" y="3059504"/>
            <a:ext cx="2027847" cy="241187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ՀԱՄԱՀԱՐԹԵՑՄԱՆ ՆՈՐ </a:t>
            </a:r>
            <a:endParaRPr lang="hy-AM" sz="1600" b="1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ՄՈԴԵԼ</a:t>
            </a:r>
            <a:endParaRPr lang="hy-AM" sz="1600" b="1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hy-AM" sz="1600" b="1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hy-AM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Արտադրության մոտեցում սպառմանը</a:t>
            </a:r>
            <a:endParaRPr lang="hy-AM" sz="1600" b="1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hy-AM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 sz="1600" b="1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pic>
        <p:nvPicPr>
          <p:cNvPr id="19" name="Picture 2" descr="PSRC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" y="45830"/>
            <a:ext cx="678217" cy="6653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2582674" y="4269830"/>
            <a:ext cx="2814200" cy="16364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Ինքնավար</a:t>
            </a:r>
            <a:r>
              <a:rPr 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խմբերի</a:t>
            </a:r>
            <a:r>
              <a:rPr 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spcBef>
                <a:spcPct val="0"/>
              </a:spcBef>
            </a:pPr>
            <a:r>
              <a:rPr lang="hy-AM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ձ</a:t>
            </a:r>
            <a:r>
              <a:rPr lang="en-US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ևավորում</a:t>
            </a:r>
            <a:endParaRPr lang="hy-AM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Bef>
                <a:spcPct val="0"/>
              </a:spcBef>
            </a:pPr>
            <a:endParaRPr lang="en-US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23167" y="3239747"/>
            <a:ext cx="4014879" cy="8616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lvl="0" algn="ctr"/>
            <a:r>
              <a:rPr lang="en-US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բնակիչ-սպառողների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y-AM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մոտ </a:t>
            </a:r>
            <a:r>
              <a:rPr lang="en-US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էլեկտրական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էներգիայի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գծով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ծախսերի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նվազեցում</a:t>
            </a:r>
            <a:endParaRPr lang="hy-AM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hy-AM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23167" y="4171729"/>
            <a:ext cx="4014879" cy="8121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էներգատար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ճյուղերում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y-AM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տնտեսվարողների մոտ </a:t>
            </a:r>
            <a:r>
              <a:rPr lang="en-US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ապրանքների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և </a:t>
            </a:r>
            <a:r>
              <a:rPr lang="en-US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ծառայությունների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ինքնարժեքի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նվազեցում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5491324" y="3059504"/>
            <a:ext cx="237392" cy="2154115"/>
          </a:xfrm>
          <a:prstGeom prst="rightBrace">
            <a:avLst>
              <a:gd name="adj1" fmla="val 78704"/>
              <a:gd name="adj2" fmla="val 50000"/>
            </a:avLst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514129" y="1439707"/>
            <a:ext cx="4915844" cy="53223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800" b="1" u="sng" dirty="0" err="1">
                <a:solidFill>
                  <a:schemeClr val="accent2">
                    <a:lumMod val="75000"/>
                  </a:schemeClr>
                </a:solidFill>
              </a:rPr>
              <a:t>Թիրախ</a:t>
            </a:r>
            <a:r>
              <a:rPr lang="en-US" sz="2800" b="1" u="sng" dirty="0">
                <a:solidFill>
                  <a:schemeClr val="accent2">
                    <a:lumMod val="75000"/>
                  </a:schemeClr>
                </a:solidFill>
              </a:rPr>
              <a:t>՝ 2030թ.-300ՄՎտ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82673" y="2421517"/>
            <a:ext cx="2814199" cy="16364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>
              <a:spcBef>
                <a:spcPct val="0"/>
              </a:spcBef>
            </a:pPr>
            <a:r>
              <a:rPr lang="hy-AM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էլեկտրաէներգետիկական համակարգի </a:t>
            </a:r>
            <a:r>
              <a:rPr lang="en-US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տարբեր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y-AM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կետերում </a:t>
            </a:r>
            <a:r>
              <a:rPr lang="en-US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էլեկտրական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էներգիայի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արտադրություն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և </a:t>
            </a:r>
            <a:r>
              <a:rPr lang="en-US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սպառում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052769" y="844252"/>
            <a:ext cx="5838564" cy="46240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ԲԱՐԵՓՈԽՈՒՄՆԵՐԻ ՆՈՐ ՓՈՒԼ</a:t>
            </a:r>
          </a:p>
        </p:txBody>
      </p:sp>
    </p:spTree>
    <p:extLst>
      <p:ext uri="{BB962C8B-B14F-4D97-AF65-F5344CB8AC3E}">
        <p14:creationId xmlns:p14="http://schemas.microsoft.com/office/powerpoint/2010/main" val="24639948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1" grpId="0" animBg="1"/>
      <p:bldP spid="21" grpId="0" animBg="1"/>
      <p:bldP spid="22" grpId="0" animBg="1"/>
      <p:bldP spid="7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4062" y="302997"/>
            <a:ext cx="9091245" cy="75082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/>
            </a:r>
            <a:br>
              <a:rPr lang="en-US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</a:br>
            <a:r>
              <a:rPr lang="hy-AM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>ԷԼԵԿՏՐՈՆԱՅԻՆ ՀԱՂՈՐԴԱԿՑՈւԹՅՈւՆ</a:t>
            </a:r>
          </a:p>
        </p:txBody>
      </p:sp>
      <p:sp>
        <p:nvSpPr>
          <p:cNvPr id="9" name="AutoShape 2" descr="https://gnerc.org/_website/images/logo_en.svg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720025" y="1223854"/>
            <a:ext cx="9034273" cy="3314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hy-AM" sz="27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Ոլորտի զարգացման շարունակականության ապահովում</a:t>
            </a:r>
            <a:r>
              <a:rPr lang="hy-AM" sz="2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՝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hy-AM" sz="9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hy-AM" sz="2000" b="1" i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ամրակցված լայնաշերտ ինտերնետ հասանելիության բաժանորդների թվաքանակի աճ,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hy-AM" sz="2000" b="1" i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օգտագործված ընդհանուր լայնաշերտ ինտերնետ կապի հոսքերի աճ,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hy-AM" sz="2000" b="1" i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հանրային շարժական կապի նորագույն սերնդի, այդ թվում՝ 5</a:t>
            </a:r>
            <a:r>
              <a:rPr lang="en-US" sz="2000" b="1" i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hy-AM" sz="2000" b="1" i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y-AM" sz="2100" b="1" i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շարժական լայնաշերտ կապի ցանցերի զարգացում (ներդրում),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hy-AM" sz="2100" b="1" i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«Էլեկտրոնային հաղորդակցության մասին» օրենքի վերանայում՝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en-US" sz="22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PSRC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" y="45830"/>
            <a:ext cx="678217" cy="6653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2" descr="https://gnerc.org/_website/images/logo_en.svg"/>
          <p:cNvSpPr txBox="1">
            <a:spLocks noChangeAspect="1" noChangeArrowheads="1"/>
          </p:cNvSpPr>
          <p:nvPr/>
        </p:nvSpPr>
        <p:spPr bwMode="auto">
          <a:xfrm>
            <a:off x="1695508" y="4538237"/>
            <a:ext cx="8058790" cy="830997"/>
          </a:xfrm>
          <a:prstGeom prst="rect">
            <a:avLst/>
          </a:prstGeom>
          <a:noFill/>
          <a:ln>
            <a:noFill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y-AM" sz="1600" dirty="0">
                <a:solidFill>
                  <a:schemeClr val="accent3">
                    <a:lumMod val="75000"/>
                  </a:schemeClr>
                </a:solidFill>
              </a:rPr>
              <a:t>ՀԾԿՀ անկախության աստիճանի բարձրացում,</a:t>
            </a:r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y-AM" sz="1600" dirty="0">
                <a:solidFill>
                  <a:schemeClr val="accent3">
                    <a:lumMod val="75000"/>
                  </a:schemeClr>
                </a:solidFill>
              </a:rPr>
              <a:t>Շուկայի մուտքի պայմանների պարզեցում,</a:t>
            </a:r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y-AM" sz="1600" dirty="0">
                <a:solidFill>
                  <a:schemeClr val="accent3">
                    <a:lumMod val="75000"/>
                  </a:schemeClr>
                </a:solidFill>
              </a:rPr>
              <a:t>Սահմանափակ ռեսուրսների օգտագործման արդյունավետության բարձրացում։</a:t>
            </a:r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170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2" descr="https://gnerc.org/_website/images/logo_en.svg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2983344" y="206069"/>
            <a:ext cx="6410037" cy="54512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hy-AM" sz="36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ՋՐԱՅԻՆ ՀԱՄԱԿԱՐԳ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AutoShape 2" descr="https://gnerc.org/_website/images/logo_en.svg"/>
          <p:cNvSpPr txBox="1">
            <a:spLocks noChangeAspect="1" noChangeArrowheads="1"/>
          </p:cNvSpPr>
          <p:nvPr/>
        </p:nvSpPr>
        <p:spPr bwMode="auto">
          <a:xfrm>
            <a:off x="2410691" y="955177"/>
            <a:ext cx="7082101" cy="2333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y-AM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>Սպառման ծավալների մոնիթորինգի գործիքների կատարելագործում</a:t>
            </a:r>
            <a:endParaRPr lang="en-US" sz="1800" b="1" dirty="0">
              <a:solidFill>
                <a:schemeClr val="accent2">
                  <a:lumMod val="75000"/>
                </a:schemeClr>
              </a:solidFill>
              <a:latin typeface="GHEA Grapalat" panose="02000506050000020003" pitchFamily="50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y-AM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>Մատակարարվող ջրի ժամային գրաֆիկների շարունակականության ավելացում, 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y-AM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>Խմելու ջրի մատակարարման և օգտագործման կանոնների հիմնովին վերանայում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>. </a:t>
            </a:r>
            <a:r>
              <a:rPr lang="hy-AM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> 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hy-AM" sz="1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HEA Grapalat" panose="02000506050000020003" pitchFamily="50" charset="0"/>
            </a:endParaRPr>
          </a:p>
        </p:txBody>
      </p:sp>
      <p:pic>
        <p:nvPicPr>
          <p:cNvPr id="12" name="Рисунок 1" descr="«ՋՐԱՌ» ՓԲԸ-ում երկու միլիարդ դրամը գերազանցող խախտումներ են հայտնաբերվել"/>
          <p:cNvPicPr/>
          <p:nvPr/>
        </p:nvPicPr>
        <p:blipFill rotWithShape="1">
          <a:blip r:embed="rId3" cstate="print"/>
          <a:srcRect t="13548" b="12709"/>
          <a:stretch/>
        </p:blipFill>
        <p:spPr bwMode="auto">
          <a:xfrm>
            <a:off x="766981" y="3771759"/>
            <a:ext cx="1509772" cy="979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502131" y="3569504"/>
            <a:ext cx="5100848" cy="2959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600" b="1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hy-AM" dirty="0">
                <a:solidFill>
                  <a:srgbClr val="0070C0"/>
                </a:solidFill>
                <a:latin typeface="GHEA Grapalat" panose="02000506050000020003" pitchFamily="50" charset="0"/>
              </a:rPr>
              <a:t>«Ջրառ» ՓԲԸ-ի լիցենզավորում</a:t>
            </a:r>
            <a:endParaRPr lang="hy-AM" dirty="0">
              <a:solidFill>
                <a:srgbClr val="0070C0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2820667" y="3925577"/>
            <a:ext cx="5298142" cy="3155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6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  <a:ea typeface="+mj-ea"/>
                <a:cs typeface="+mj-cs"/>
              </a:defRPr>
            </a:lvl1pPr>
          </a:lstStyle>
          <a:p>
            <a:r>
              <a:rPr lang="hy-AM" dirty="0"/>
              <a:t>Սպասարկման տարածքների ամրագրում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484280" y="4301273"/>
            <a:ext cx="5325037" cy="3110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6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  <a:ea typeface="+mj-ea"/>
                <a:cs typeface="+mj-cs"/>
              </a:defRPr>
            </a:lvl1pPr>
          </a:lstStyle>
          <a:p>
            <a:r>
              <a:rPr lang="hy-AM" dirty="0"/>
              <a:t>Սպասարկման որակի ցուցանիշների ամրագրում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972839" y="4672446"/>
            <a:ext cx="5791197" cy="36441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6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  <a:ea typeface="+mj-ea"/>
                <a:cs typeface="+mj-cs"/>
              </a:defRPr>
            </a:lvl1pPr>
          </a:lstStyle>
          <a:p>
            <a:r>
              <a:rPr lang="hy-AM" dirty="0"/>
              <a:t>Մատուցվող ծառայությունների սակագների վերանայում</a:t>
            </a:r>
            <a:endParaRPr lang="en-US" dirty="0"/>
          </a:p>
        </p:txBody>
      </p:sp>
      <p:pic>
        <p:nvPicPr>
          <p:cNvPr id="6146" name="Picture 2" descr="Վեոլիա Ջուր»-ը խախտեց ջրամատակարարման կանոնները և տուգանվեց - Ecolur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09" b="23259"/>
          <a:stretch/>
        </p:blipFill>
        <p:spPr bwMode="auto">
          <a:xfrm>
            <a:off x="633043" y="1828801"/>
            <a:ext cx="1777648" cy="741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PSRC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" y="45830"/>
            <a:ext cx="678217" cy="6653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44057" y="5314204"/>
            <a:ext cx="8989973" cy="92333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hy-AM" b="1" dirty="0">
                <a:solidFill>
                  <a:srgbClr val="F8931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anose="02000506050000020003" pitchFamily="50" charset="0"/>
              </a:rPr>
              <a:t>Կենտրոնացված ջրամատակարարում չունեցող տարածքներում նոր մասնագիտացված ընկերությունների ներգրավման գործընթացում հանձնաժողովի գործուն մասնակցություն</a:t>
            </a:r>
          </a:p>
        </p:txBody>
      </p:sp>
    </p:spTree>
    <p:extLst>
      <p:ext uri="{BB962C8B-B14F-4D97-AF65-F5344CB8AC3E}">
        <p14:creationId xmlns:p14="http://schemas.microsoft.com/office/powerpoint/2010/main" val="367902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2" grpId="0" animBg="1"/>
    </p:bldLst>
  </p:timing>
</p:sld>
</file>

<file path=ppt/theme/theme1.xml><?xml version="1.0" encoding="utf-8"?>
<a:theme xmlns:a="http://schemas.openxmlformats.org/drawingml/2006/main" name="Face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2795</TotalTime>
  <Words>575</Words>
  <Application>Microsoft Office PowerPoint</Application>
  <PresentationFormat>Widescreen</PresentationFormat>
  <Paragraphs>142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Arial ArmenianNew</vt:lpstr>
      <vt:lpstr>Arial Unicode</vt:lpstr>
      <vt:lpstr>Calibri</vt:lpstr>
      <vt:lpstr>GHEA Grapalat</vt:lpstr>
      <vt:lpstr>Trebuchet MS</vt:lpstr>
      <vt:lpstr>Wingdings</vt:lpstr>
      <vt:lpstr>Wingdings 3</vt:lpstr>
      <vt:lpstr>Facet</vt:lpstr>
      <vt:lpstr>PowerPoint Presentation</vt:lpstr>
      <vt:lpstr> Շուկայի նոր մոդելի գործարկում</vt:lpstr>
      <vt:lpstr> ՀՀ ԷԼԵԿՏՐԱԷՆԵՐԳԵՏԻԿԱԿԱՆ ՇՈՒԿԱ</vt:lpstr>
      <vt:lpstr>ՍԱԿԱԳՆԱՅԻՆ ՄԵԽԱՆԻԶՄՆԵՐԻ ԼԱՎԱՐԿՈՒՄ</vt:lpstr>
      <vt:lpstr>   ԻՐԱՎԱԿԱՆ ԴԱՇՏԻ ԲԱՐԵՓՈԽՈՒՄՆԵՐ</vt:lpstr>
      <vt:lpstr>   ԲԱՇԽԻՉ ԸՆԿԵՐՈՒԹՅՈՒՆՆԵՐԻ  ԶԱՐԳԱՑՄԱՆ ԾՐԱԳՐԵՐ</vt:lpstr>
      <vt:lpstr>    ԻՆՔՆԱՎԱՐ ԷՆԵՐԳԱԱՐՏԱԴՐՈւԹՅՈւՆ</vt:lpstr>
      <vt:lpstr> ԷԼԵԿՏՐՈՆԱՅԻՆ ՀԱՂՈՐԴԱԿՑՈւԹՅՈւՆ</vt:lpstr>
      <vt:lpstr>PowerPoint Presentation</vt:lpstr>
      <vt:lpstr>PowerPoint Presentation</vt:lpstr>
      <vt:lpstr>ՏԱՐԱԾԱՇՐՋԱՆԱՅԻՆ ԷՆԵՐԳԵՏԻԿ ՀԱՄԱԳՈՐԾԱԿՑՈՒԹՅՈՒՆ</vt:lpstr>
      <vt:lpstr>   ՀՀ - ԵՄ Համապարփակ և ընդլայնված գործընկերության համաձայնագիր</vt:lpstr>
      <vt:lpstr>   ՀՀ - ԵԱՏՄ  ՀԱՄԱԳՈՐԾԱԿՑՈւԹՅՈւՆ</vt:lpstr>
      <vt:lpstr>ՀՀ – ԵԱՏՄ ՀԱՄԱԳՈՐԾԱԿՑՈւԹՅՈւՆ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between Public Services Regulatory Commission of the Republic of Armenia  (PSRC RA) and Georgian National Energy and Water Supply Regulatory Commission (GNERC)</dc:title>
  <dc:creator>Lusine Hovhannisyan</dc:creator>
  <cp:lastModifiedBy>Lusine Hovhannisyan</cp:lastModifiedBy>
  <cp:revision>319</cp:revision>
  <dcterms:created xsi:type="dcterms:W3CDTF">2022-04-20T10:16:54Z</dcterms:created>
  <dcterms:modified xsi:type="dcterms:W3CDTF">2022-05-02T05:27:13Z</dcterms:modified>
</cp:coreProperties>
</file>