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5" r:id="rId2"/>
    <p:sldId id="301" r:id="rId3"/>
    <p:sldId id="302" r:id="rId4"/>
    <p:sldId id="318" r:id="rId5"/>
    <p:sldId id="307" r:id="rId6"/>
    <p:sldId id="324" r:id="rId7"/>
    <p:sldId id="364" r:id="rId8"/>
    <p:sldId id="311" r:id="rId9"/>
    <p:sldId id="365" r:id="rId10"/>
    <p:sldId id="313" r:id="rId11"/>
    <p:sldId id="334" r:id="rId12"/>
    <p:sldId id="357" r:id="rId13"/>
    <p:sldId id="363" r:id="rId14"/>
    <p:sldId id="292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0000"/>
    <a:srgbClr val="760000"/>
    <a:srgbClr val="320019"/>
    <a:srgbClr val="944606"/>
    <a:srgbClr val="753805"/>
    <a:srgbClr val="843F06"/>
    <a:srgbClr val="000000"/>
    <a:srgbClr val="FFCCCC"/>
    <a:srgbClr val="744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106" d="100"/>
          <a:sy n="106" d="100"/>
        </p:scale>
        <p:origin x="16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hot%20Ulikhanyan\Documents\Energy\2024\Sakagin%20-%202024\Grutyunner,%20texekanqner\Slaydi%20grafikner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hot%20Ulikhanyan\Documents\Energy\2024\Sakagin%20-%202024\Grutyunner,%20texekanqner\Slaydi%20grafikner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020513212547461E-2"/>
          <c:y val="0.15379443109110991"/>
          <c:w val="0.9605413704354917"/>
          <c:h val="0.59621020102862599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2540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19C-437D-9CFC-644B0948BCD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2540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19C-437D-9CFC-644B0948BCD4}"/>
              </c:ext>
            </c:extLst>
          </c:dPt>
          <c:dPt>
            <c:idx val="2"/>
            <c:bubble3D val="0"/>
            <c:explosion val="9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2540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19C-437D-9CFC-644B0948BCD4}"/>
              </c:ext>
            </c:extLst>
          </c:dPt>
          <c:dPt>
            <c:idx val="3"/>
            <c:bubble3D val="0"/>
            <c:explosion val="28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2540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19C-437D-9CFC-644B0948BCD4}"/>
              </c:ext>
            </c:extLst>
          </c:dPt>
          <c:dLbls>
            <c:dLbl>
              <c:idx val="0"/>
              <c:layout>
                <c:manualLayout>
                  <c:x val="-9.3656957928802534E-2"/>
                  <c:y val="-0.2475549792333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19C-437D-9CFC-644B0948BCD4}"/>
                </c:ext>
              </c:extLst>
            </c:dLbl>
            <c:dLbl>
              <c:idx val="1"/>
              <c:layout>
                <c:manualLayout>
                  <c:x val="-0.12977397242820377"/>
                  <c:y val="7.2417620100123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19C-437D-9CFC-644B0948BCD4}"/>
                </c:ext>
              </c:extLst>
            </c:dLbl>
            <c:dLbl>
              <c:idx val="2"/>
              <c:layout>
                <c:manualLayout>
                  <c:x val="-8.3012894019315553E-2"/>
                  <c:y val="7.6732070407145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19C-437D-9CFC-644B0948BCD4}"/>
                </c:ext>
              </c:extLst>
            </c:dLbl>
            <c:dLbl>
              <c:idx val="3"/>
              <c:layout>
                <c:manualLayout>
                  <c:x val="8.3798002191473583E-2"/>
                  <c:y val="8.52578560079398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19C-437D-9CFC-644B0948BC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Nerdrum!$B$4:$B$7</c:f>
              <c:strCache>
                <c:ptCount val="4"/>
                <c:pt idx="0">
                  <c:v>"Հայաստանի էլեկտրական ցանցեր" ՓԲԸ</c:v>
                </c:pt>
                <c:pt idx="1">
                  <c:v>"ՔոնթուրԳլոբալ Հիդրո կասկադ" ՓԲԸ</c:v>
                </c:pt>
                <c:pt idx="2">
                  <c:v>"Միջազգային էներգետիկ կորպորոացիա" ՓԲԸ</c:v>
                </c:pt>
                <c:pt idx="3">
                  <c:v>Այլ ընկերություններ</c:v>
                </c:pt>
              </c:strCache>
            </c:strRef>
          </c:cat>
          <c:val>
            <c:numRef>
              <c:f>Nerdrum!$C$4:$C$7</c:f>
              <c:numCache>
                <c:formatCode>0.00</c:formatCode>
                <c:ptCount val="4"/>
                <c:pt idx="0">
                  <c:v>3.88</c:v>
                </c:pt>
                <c:pt idx="1">
                  <c:v>0.18</c:v>
                </c:pt>
                <c:pt idx="2">
                  <c:v>0.17</c:v>
                </c:pt>
                <c:pt idx="3">
                  <c:v>0.10000000000000017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9C-437D-9CFC-644B0948B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311530553265681"/>
          <c:w val="0.99577746349667462"/>
          <c:h val="0.11281730577901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00026015622844"/>
          <c:y val="3.5192481241567895E-2"/>
          <c:w val="0.58377301276627547"/>
          <c:h val="0.810090744682112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Vark!$B$4</c:f>
              <c:strCache>
                <c:ptCount val="1"/>
                <c:pt idx="0">
                  <c:v>"Հայկական ատոմային էլեկտրակայան" ՓԲԸ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plosion val="3"/>
            <c:extLst>
              <c:ext xmlns:c16="http://schemas.microsoft.com/office/drawing/2014/chart" uri="{C3380CC4-5D6E-409C-BE32-E72D297353CC}">
                <c16:uniqueId val="{00000000-CECA-46F5-B238-76778AF8A07B}"/>
              </c:ext>
            </c:extLst>
          </c:dPt>
          <c:dPt>
            <c:idx val="2"/>
            <c:invertIfNegative val="0"/>
            <c:bubble3D val="0"/>
            <c:explosion val="28"/>
            <c:extLst>
              <c:ext xmlns:c16="http://schemas.microsoft.com/office/drawing/2014/chart" uri="{C3380CC4-5D6E-409C-BE32-E72D297353CC}">
                <c16:uniqueId val="{00000001-CECA-46F5-B238-76778AF8A07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ECA-46F5-B238-76778AF8A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Vark!$C$4</c:f>
              <c:numCache>
                <c:formatCode>General</c:formatCode>
                <c:ptCount val="1"/>
                <c:pt idx="0">
                  <c:v>-6.11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CA-46F5-B238-76778AF8A07B}"/>
            </c:ext>
          </c:extLst>
        </c:ser>
        <c:ser>
          <c:idx val="1"/>
          <c:order val="1"/>
          <c:tx>
            <c:strRef>
              <c:f>Vark!$B$5</c:f>
              <c:strCache>
                <c:ptCount val="1"/>
                <c:pt idx="0">
                  <c:v>"Բարձրավոլտ էլեկտրացանցեր" ՓԲԸ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Vark!$C$5</c:f>
              <c:numCache>
                <c:formatCode>General</c:formatCode>
                <c:ptCount val="1"/>
                <c:pt idx="0">
                  <c:v>-3.84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CA-46F5-B238-76778AF8A07B}"/>
            </c:ext>
          </c:extLst>
        </c:ser>
        <c:ser>
          <c:idx val="2"/>
          <c:order val="2"/>
          <c:tx>
            <c:strRef>
              <c:f>Vark!$B$6</c:f>
              <c:strCache>
                <c:ptCount val="1"/>
                <c:pt idx="0">
                  <c:v>Այլ ընկերություններ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Vark!$C$6</c:f>
              <c:numCache>
                <c:formatCode>0.00</c:formatCode>
                <c:ptCount val="1"/>
                <c:pt idx="0">
                  <c:v>3.3299999999999992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CA-46F5-B238-76778AF8A0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59701224"/>
        <c:axId val="437631016"/>
        <c:axId val="0"/>
      </c:bar3DChart>
      <c:catAx>
        <c:axId val="3597012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7631016"/>
        <c:crosses val="autoZero"/>
        <c:auto val="1"/>
        <c:lblAlgn val="ctr"/>
        <c:lblOffset val="100"/>
        <c:noMultiLvlLbl val="0"/>
      </c:catAx>
      <c:valAx>
        <c:axId val="437631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59701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5070415839262006E-3"/>
          <c:y val="0.8506935512021857"/>
          <c:w val="0.99113157790827267"/>
          <c:h val="0.1191144458743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C5F29-08B5-4AB8-85E3-F15580F122B9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66D60-E512-4DCD-BAF2-236237B39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33C0-FF5E-451F-8590-504734796335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3033-2B0B-4A7C-913D-10BDA9D5F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7866-07C9-4C75-95C0-3945F6403C34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3033-2B0B-4A7C-913D-10BDA9D5F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DD18-3849-4DAF-80A9-79150D658A55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3033-2B0B-4A7C-913D-10BDA9D5F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FCD6-3D51-4B00-8308-5CE5824C6E4B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3033-2B0B-4A7C-913D-10BDA9D5F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05AC-0EF7-41E5-8627-C26931455809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3033-2B0B-4A7C-913D-10BDA9D5F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4CD8-BBB2-4632-99FC-18971C4CB7E0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3033-2B0B-4A7C-913D-10BDA9D5F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ECE3-7CD0-48DF-828E-7531717FE56F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3033-2B0B-4A7C-913D-10BDA9D5F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9250-B511-4DA1-8D85-D148BE0D03D5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3033-2B0B-4A7C-913D-10BDA9D5F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496D-C5F2-40B0-B7B1-71F07E2E2EB9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3033-2B0B-4A7C-913D-10BDA9D5F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611A-0CD8-4AE8-9AA2-7E6F166BABC2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3033-2B0B-4A7C-913D-10BDA9D5F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D74C-01D8-4250-BAAE-7F55B6F4DC59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3033-2B0B-4A7C-913D-10BDA9D5F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C164-A551-47CD-93BA-3AF9626D0C38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3033-2B0B-4A7C-913D-10BDA9D5F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28730" y="647700"/>
            <a:ext cx="7696200" cy="19812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perspectiveRelaxedModerately"/>
              <a:lightRig rig="threePt" dir="t"/>
            </a:scene3d>
          </a:bodyPr>
          <a:lstStyle/>
          <a:p>
            <a:r>
              <a:rPr lang="hy-AM" sz="3200" b="1" dirty="0" smtClean="0">
                <a:ln w="12700" cmpd="sng">
                  <a:solidFill>
                    <a:srgbClr val="800000"/>
                  </a:solidFill>
                  <a:prstDash val="solid"/>
                </a:ln>
                <a:solidFill>
                  <a:srgbClr val="CC6600"/>
                </a:solidFill>
                <a:latin typeface="GHEA Grapalat" pitchFamily="50" charset="0"/>
              </a:rPr>
              <a:t>ԷԼԵԿՏՐԱԷՆԵՐԳԵՏԻԿԱԿԱՆ ՀԱՄԱԿԱՐԳԻ ԸՆԿԵՐՈւԹՅՈւՆՆԵՐԻ 20</a:t>
            </a:r>
            <a:r>
              <a:rPr lang="en-US" sz="3200" b="1" dirty="0" smtClean="0">
                <a:ln w="12700" cmpd="sng">
                  <a:solidFill>
                    <a:srgbClr val="800000"/>
                  </a:solidFill>
                  <a:prstDash val="solid"/>
                </a:ln>
                <a:solidFill>
                  <a:srgbClr val="CC6600"/>
                </a:solidFill>
                <a:latin typeface="GHEA Grapalat" pitchFamily="50" charset="0"/>
              </a:rPr>
              <a:t>2</a:t>
            </a:r>
            <a:r>
              <a:rPr lang="hy-AM" sz="3200" b="1" dirty="0" smtClean="0">
                <a:ln w="12700" cmpd="sng">
                  <a:solidFill>
                    <a:srgbClr val="800000"/>
                  </a:solidFill>
                  <a:prstDash val="solid"/>
                </a:ln>
                <a:solidFill>
                  <a:srgbClr val="CC6600"/>
                </a:solidFill>
                <a:latin typeface="GHEA Grapalat" pitchFamily="50" charset="0"/>
              </a:rPr>
              <a:t>4 ԹՎԱԿԱՆԻ ՍԱԿԱԳՆԵՐԻ ՎԵՐԱՆԱՅՈւՄ</a:t>
            </a:r>
            <a:endParaRPr lang="ru-RU" sz="3200" b="1" dirty="0">
              <a:ln w="12700" cmpd="sng">
                <a:solidFill>
                  <a:srgbClr val="800000"/>
                </a:solidFill>
                <a:prstDash val="solid"/>
              </a:ln>
              <a:solidFill>
                <a:srgbClr val="CC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62000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42" y="2819400"/>
            <a:ext cx="2155031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8B43033-2B0B-4A7C-913D-10BDA9D5F21D}" type="slidenum">
              <a:rPr lang="ru-RU" b="1" smtClean="0">
                <a:solidFill>
                  <a:srgbClr val="800000"/>
                </a:solidFill>
              </a:rPr>
              <a:pPr/>
              <a:t>10</a:t>
            </a:fld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995350" y="914400"/>
            <a:ext cx="7686700" cy="2895600"/>
          </a:xfrm>
          <a:prstGeom prst="rect">
            <a:avLst/>
          </a:prstGeom>
          <a:ln>
            <a:solidFill>
              <a:srgbClr val="33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y-AM" sz="2000" dirty="0"/>
              <a:t>Էլեկտրաէներգետիկական </a:t>
            </a:r>
            <a:r>
              <a:rPr lang="hy-AM" sz="2000" dirty="0" smtClean="0"/>
              <a:t>համակարգի ընկերությունների բնականոն գործունեությունն ապահովելու նպատակով </a:t>
            </a:r>
            <a:r>
              <a:rPr lang="hy-AM" sz="2000" dirty="0"/>
              <a:t>անհրաժեշտ</a:t>
            </a:r>
            <a:r>
              <a:rPr lang="hy-AM" sz="2000" dirty="0" smtClean="0"/>
              <a:t> </a:t>
            </a:r>
            <a:r>
              <a:rPr lang="hy-AM" sz="2000" dirty="0"/>
              <a:t>ծախսային հոդվածների վերլուծության արդյունքում </a:t>
            </a:r>
            <a:r>
              <a:rPr lang="hy-AM" sz="2000" dirty="0" smtClean="0"/>
              <a:t>գործող սակագների հաշվարկների համեմատ</a:t>
            </a:r>
            <a:r>
              <a:rPr lang="hy-AM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2000" dirty="0" smtClean="0"/>
              <a:t>տեղի են ունեցել </a:t>
            </a:r>
            <a:r>
              <a:rPr lang="hy-AM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շահագործման եւ պահպանման ծախսերի շուրջ </a:t>
            </a:r>
            <a:r>
              <a:rPr 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</a:t>
            </a:r>
            <a:r>
              <a:rPr lang="hy-AM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</a:t>
            </a:r>
            <a:r>
              <a:rPr lang="hy-AM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մլրդ դրամով (առանց ԱԱՀ-ի</a:t>
            </a:r>
            <a:r>
              <a:rPr lang="hy-AM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hy-AM" sz="2000" dirty="0" smtClean="0"/>
              <a:t>կրճատում, որը </a:t>
            </a:r>
            <a:r>
              <a:rPr lang="hy-AM" sz="2000" dirty="0">
                <a:solidFill>
                  <a:schemeClr val="tx1"/>
                </a:solidFill>
              </a:rPr>
              <a:t>ՀԷՑ-ի սպառողներին վաճառվող էլեկտրաէներգիայի </a:t>
            </a:r>
            <a:r>
              <a:rPr lang="hy-AM" sz="2000" dirty="0" smtClean="0"/>
              <a:t>սակագնի վրա ունի դրական ազդեցություն</a:t>
            </a:r>
            <a:r>
              <a:rPr lang="hy-AM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0.</a:t>
            </a:r>
            <a:r>
              <a:rPr 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y-AM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դրամ/կՎտժ-ի </a:t>
            </a:r>
            <a:r>
              <a:rPr lang="hy-AM" sz="2000" dirty="0"/>
              <a:t>(ներառյալ ԱԱՀ-ն</a:t>
            </a:r>
            <a:r>
              <a:rPr lang="hy-AM" sz="2000" dirty="0" smtClean="0"/>
              <a:t>) չափով: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r="4091"/>
          <a:stretch/>
        </p:blipFill>
        <p:spPr>
          <a:xfrm>
            <a:off x="995349" y="4114800"/>
            <a:ext cx="356712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000" b="10407"/>
          <a:stretch/>
        </p:blipFill>
        <p:spPr>
          <a:xfrm>
            <a:off x="5019674" y="4114800"/>
            <a:ext cx="366237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62000" cy="762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048000" y="76200"/>
            <a:ext cx="6019800" cy="42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Էլեկտրաէներգետիկական համակարգի 2</a:t>
            </a:r>
            <a:r>
              <a:rPr lang="en-US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024</a:t>
            </a: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թ․ սակագների վերանայում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HEA Grapalat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617861"/>
            <a:ext cx="2133600" cy="240139"/>
          </a:xfrm>
        </p:spPr>
        <p:txBody>
          <a:bodyPr/>
          <a:lstStyle/>
          <a:p>
            <a:fld id="{88B43033-2B0B-4A7C-913D-10BDA9D5F21D}" type="slidenum">
              <a:rPr lang="ru-RU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7"/>
          <p:cNvSpPr>
            <a:spLocks noGrp="1"/>
          </p:cNvSpPr>
          <p:nvPr>
            <p:ph type="ctrTitle"/>
          </p:nvPr>
        </p:nvSpPr>
        <p:spPr>
          <a:xfrm>
            <a:off x="1371600" y="74241"/>
            <a:ext cx="7162800" cy="3253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y-AM" sz="1800" b="1" dirty="0" smtClean="0"/>
              <a:t>էլեկտրաէներգիայի </a:t>
            </a:r>
            <a:r>
              <a:rPr lang="hy-AM" sz="1800" b="1" dirty="0"/>
              <a:t>սակագների վրա </a:t>
            </a:r>
            <a:r>
              <a:rPr lang="hy-AM" sz="1800" b="1" dirty="0" smtClean="0"/>
              <a:t>ազդող </a:t>
            </a:r>
            <a:r>
              <a:rPr lang="hy-AM" sz="1800" b="1" dirty="0"/>
              <a:t>գործոնները</a:t>
            </a:r>
            <a:endParaRPr lang="ru-RU" sz="1800" dirty="0"/>
          </a:p>
        </p:txBody>
      </p:sp>
      <p:sp>
        <p:nvSpPr>
          <p:cNvPr id="11" name="Rounded Rectangle 10"/>
          <p:cNvSpPr/>
          <p:nvPr/>
        </p:nvSpPr>
        <p:spPr>
          <a:xfrm>
            <a:off x="381000" y="1030008"/>
            <a:ext cx="2990850" cy="409212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100" b="1" dirty="0">
                <a:solidFill>
                  <a:srgbClr val="660033"/>
                </a:solidFill>
              </a:rPr>
              <a:t>Արտադրության եւ սպառման կառուցվածքի փոփոխություն</a:t>
            </a:r>
            <a:endParaRPr lang="en-US" sz="1100" b="1" dirty="0">
              <a:solidFill>
                <a:srgbClr val="660033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1669738"/>
            <a:ext cx="2990849" cy="406314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100" b="1" dirty="0" smtClean="0">
                <a:solidFill>
                  <a:srgbClr val="660033"/>
                </a:solidFill>
              </a:rPr>
              <a:t>Նոր ներդրումների արդյունքում մաշվածության եւ շահույթի ավելացում</a:t>
            </a:r>
            <a:endParaRPr lang="en-US" sz="1100" b="1" dirty="0">
              <a:solidFill>
                <a:srgbClr val="660033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1000" y="2203089"/>
            <a:ext cx="2990849" cy="406314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100" b="1" dirty="0">
                <a:solidFill>
                  <a:srgbClr val="660033"/>
                </a:solidFill>
              </a:rPr>
              <a:t>Արտարժույթների փոխարժեքների փոփոխություն</a:t>
            </a:r>
            <a:endParaRPr lang="en-US" sz="1100" b="1" dirty="0">
              <a:solidFill>
                <a:srgbClr val="660033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3254" y="3238468"/>
            <a:ext cx="2969070" cy="5348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100" b="1" dirty="0" smtClean="0">
                <a:solidFill>
                  <a:srgbClr val="003300"/>
                </a:solidFill>
              </a:rPr>
              <a:t>ՀԷՑ-ի, արտադրողների եւ ծառայություն մատուցողների հասույթի ճշգրտման փոփոխություն</a:t>
            </a:r>
            <a:endParaRPr lang="en-US" sz="1100" b="1" dirty="0">
              <a:solidFill>
                <a:srgbClr val="0033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8506" y="5390187"/>
            <a:ext cx="3048118" cy="533400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ԸՆԴԱՄԵՆԸ ազդեցությունը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4343399" y="460976"/>
            <a:ext cx="2133600" cy="441765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ԴՐԱԿԱՆ ԱԶԴԵՑՈՒՅՈՒՆ</a:t>
            </a:r>
            <a:endParaRPr lang="en-US" sz="1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6705599" y="460976"/>
            <a:ext cx="2133601" cy="447675"/>
          </a:xfrm>
          <a:prstGeom prst="wedgeRectCallout">
            <a:avLst/>
          </a:prstGeom>
          <a:solidFill>
            <a:srgbClr val="FF99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ԲԱՑԱՍԱԿԱՆ ԱԶԴԵՑՈՒՅՈՒՆ</a:t>
            </a:r>
            <a:endParaRPr lang="en-US" sz="14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96075" y="991907"/>
            <a:ext cx="2133600" cy="520313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</a:t>
            </a:r>
            <a:r>
              <a:rPr lang="en-US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մլրդ դրամ</a:t>
            </a:r>
          </a:p>
          <a:p>
            <a:pPr algn="ctr"/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(+ 1</a:t>
            </a:r>
            <a:r>
              <a:rPr lang="en-US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դրամ/կՎտժ)</a:t>
            </a:r>
            <a:endParaRPr lang="en-US" sz="1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86550" y="1579777"/>
            <a:ext cx="2133599" cy="517611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</a:t>
            </a:r>
            <a:r>
              <a:rPr lang="en-US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en-US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մլրդ </a:t>
            </a:r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դրամ</a:t>
            </a:r>
          </a:p>
          <a:p>
            <a:pPr algn="ctr"/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 </a:t>
            </a:r>
            <a:r>
              <a:rPr lang="en-US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</a:t>
            </a:r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դրամ/կՎտժ)</a:t>
            </a:r>
            <a:endParaRPr lang="en-US" sz="1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86550" y="2164810"/>
            <a:ext cx="2133601" cy="516164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</a:t>
            </a:r>
            <a:r>
              <a:rPr lang="en-US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մլրդ </a:t>
            </a:r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դրամ</a:t>
            </a:r>
            <a:endParaRPr lang="hy-AM" sz="1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</a:t>
            </a:r>
            <a:r>
              <a:rPr lang="en-US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 դրամ/կՎտժ</a:t>
            </a:r>
            <a:r>
              <a:rPr lang="en-US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275038" y="3221772"/>
            <a:ext cx="2209799" cy="5738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</a:t>
            </a:r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մլրդ </a:t>
            </a:r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դրամ</a:t>
            </a:r>
            <a:endParaRPr lang="hy-AM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</a:t>
            </a:r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 դրամ/կՎտժ</a:t>
            </a:r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282976" y="5341827"/>
            <a:ext cx="4394771" cy="669892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ՀԷՑ-ի սպառողներին էլեկտրաէներգիայի վաճառքի սակագների վերանայման անհրաժեշտություն չի առաջանում</a:t>
            </a:r>
            <a:endParaRPr lang="en-US" sz="1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3416624" y="3419467"/>
            <a:ext cx="792000" cy="180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3429000" y="2336827"/>
            <a:ext cx="3168000" cy="180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3458326" y="5585204"/>
            <a:ext cx="792000" cy="180000"/>
          </a:xfrm>
          <a:prstGeom prst="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e 36"/>
          <p:cNvSpPr/>
          <p:nvPr/>
        </p:nvSpPr>
        <p:spPr>
          <a:xfrm rot="5400000">
            <a:off x="6328331" y="2774328"/>
            <a:ext cx="314090" cy="4707647"/>
          </a:xfrm>
          <a:prstGeom prst="rightBrace">
            <a:avLst>
              <a:gd name="adj1" fmla="val 8333"/>
              <a:gd name="adj2" fmla="val 50393"/>
            </a:avLst>
          </a:prstGeom>
          <a:ln>
            <a:solidFill>
              <a:srgbClr val="006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93255" y="3863944"/>
            <a:ext cx="3000376" cy="5217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050" b="1" dirty="0">
                <a:solidFill>
                  <a:srgbClr val="003300"/>
                </a:solidFill>
              </a:rPr>
              <a:t>ԿԷԱ կայանների (ՀԱԷԿ </a:t>
            </a:r>
            <a:r>
              <a:rPr lang="hy-AM" sz="1050" b="1" dirty="0" smtClean="0">
                <a:solidFill>
                  <a:srgbClr val="003300"/>
                </a:solidFill>
              </a:rPr>
              <a:t>եւ </a:t>
            </a:r>
            <a:r>
              <a:rPr lang="hy-AM" sz="1050" b="1" dirty="0">
                <a:solidFill>
                  <a:srgbClr val="003300"/>
                </a:solidFill>
              </a:rPr>
              <a:t>ՄԷԿ) կողմից շուկայի մրցակցային հատվածում էլեկտրաէներգիայի վաճառքից լրացուցիչ օգուտ</a:t>
            </a:r>
            <a:endParaRPr lang="en-US" sz="1050" b="1" dirty="0">
              <a:solidFill>
                <a:srgbClr val="0033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279455" y="3856214"/>
            <a:ext cx="2197543" cy="549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0.41 </a:t>
            </a:r>
            <a:r>
              <a:rPr lang="hy-AM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մլրդ </a:t>
            </a:r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դրամ</a:t>
            </a:r>
            <a:endParaRPr lang="hy-AM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</a:t>
            </a:r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.11</a:t>
            </a:r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դրամ/կՎտժ</a:t>
            </a:r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3439737" y="4040742"/>
            <a:ext cx="792000" cy="180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3427574" y="1157293"/>
            <a:ext cx="3168000" cy="180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3416624" y="1764272"/>
            <a:ext cx="3168000" cy="180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93254" y="2684224"/>
            <a:ext cx="2987882" cy="427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100" b="1" dirty="0">
                <a:solidFill>
                  <a:srgbClr val="003300"/>
                </a:solidFill>
              </a:rPr>
              <a:t>Վարկերի մարման եւ սպասարկման ծախսերի փոփոխություն</a:t>
            </a:r>
            <a:endParaRPr lang="en-US" sz="1100" b="1" dirty="0">
              <a:solidFill>
                <a:srgbClr val="003300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259084" y="2627779"/>
            <a:ext cx="2197543" cy="540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- 6</a:t>
            </a:r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մլրդ </a:t>
            </a:r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դրամ</a:t>
            </a:r>
            <a:endParaRPr lang="hy-AM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</a:t>
            </a:r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դրամ/կՎտժ</a:t>
            </a:r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3439267" y="2812730"/>
            <a:ext cx="792000" cy="180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62000" cy="762000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393254" y="4612620"/>
            <a:ext cx="2978028" cy="3708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100" b="1" dirty="0">
                <a:solidFill>
                  <a:srgbClr val="003300"/>
                </a:solidFill>
              </a:rPr>
              <a:t>Շահագործման եւ պահպանման այլ ծախսերի </a:t>
            </a:r>
            <a:r>
              <a:rPr lang="hy-AM" sz="1100" b="1" dirty="0" smtClean="0">
                <a:solidFill>
                  <a:srgbClr val="003300"/>
                </a:solidFill>
              </a:rPr>
              <a:t>փոփոխություն</a:t>
            </a:r>
            <a:endParaRPr lang="en-US" sz="1100" b="1" dirty="0">
              <a:solidFill>
                <a:srgbClr val="0033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250326" y="4474293"/>
            <a:ext cx="2197543" cy="562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</a:t>
            </a:r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մլրդ </a:t>
            </a:r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դրամ</a:t>
            </a:r>
            <a:endParaRPr lang="hy-AM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</a:t>
            </a:r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 դրամ/կՎտժ</a:t>
            </a:r>
            <a:r>
              <a:rPr lang="en-US" sz="1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3428433" y="4665523"/>
            <a:ext cx="792000" cy="180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88B43033-2B0B-4A7C-913D-10BDA9D5F21D}" type="slidenum">
              <a:rPr lang="ru-RU" b="1" smtClean="0">
                <a:solidFill>
                  <a:srgbClr val="800000"/>
                </a:solidFill>
              </a:rPr>
              <a:pPr/>
              <a:t>12</a:t>
            </a:fld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62000" cy="762000"/>
          </a:xfrm>
          <a:prstGeom prst="rect">
            <a:avLst/>
          </a:prstGeom>
        </p:spPr>
      </p:pic>
      <p:sp>
        <p:nvSpPr>
          <p:cNvPr id="6" name="Заголовок 7"/>
          <p:cNvSpPr>
            <a:spLocks noGrp="1"/>
          </p:cNvSpPr>
          <p:nvPr>
            <p:ph type="ctrTitle"/>
          </p:nvPr>
        </p:nvSpPr>
        <p:spPr>
          <a:xfrm>
            <a:off x="990601" y="457201"/>
            <a:ext cx="7696200" cy="228599"/>
          </a:xfrm>
        </p:spPr>
        <p:txBody>
          <a:bodyPr>
            <a:noAutofit/>
          </a:bodyPr>
          <a:lstStyle/>
          <a:p>
            <a:r>
              <a:rPr lang="hy-AM" sz="1400" b="1" dirty="0" smtClean="0"/>
              <a:t>Խոշոր արտադրողների եւ </a:t>
            </a:r>
            <a:r>
              <a:rPr lang="hy-AM" sz="1400" b="1" dirty="0"/>
              <a:t>ծառայություններ մատուցողների </a:t>
            </a:r>
            <a:r>
              <a:rPr lang="hy-AM" sz="1400" b="1" dirty="0" smtClean="0"/>
              <a:t>սակագները</a:t>
            </a:r>
            <a:endParaRPr lang="ru-RU" sz="1400" b="1" i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48000" y="76200"/>
            <a:ext cx="6019800" cy="42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Էլեկտրաէներգետիկական համակարգի 2</a:t>
            </a:r>
            <a:r>
              <a:rPr lang="en-US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024</a:t>
            </a: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թ․ սակագների վերանայում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HEA Grapalat" pitchFamily="50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67" y="690196"/>
            <a:ext cx="695666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8B43033-2B0B-4A7C-913D-10BDA9D5F21D}" type="slidenum">
              <a:rPr lang="ru-RU" b="1" smtClean="0">
                <a:solidFill>
                  <a:srgbClr val="800000"/>
                </a:solidFill>
              </a:rPr>
              <a:pPr/>
              <a:t>13</a:t>
            </a:fld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5" name="Заголовок 7"/>
          <p:cNvSpPr>
            <a:spLocks noGrp="1"/>
          </p:cNvSpPr>
          <p:nvPr>
            <p:ph type="ctrTitle"/>
          </p:nvPr>
        </p:nvSpPr>
        <p:spPr>
          <a:xfrm>
            <a:off x="1029408" y="762000"/>
            <a:ext cx="7571667" cy="762000"/>
          </a:xfrm>
        </p:spPr>
        <p:txBody>
          <a:bodyPr>
            <a:noAutofit/>
          </a:bodyPr>
          <a:lstStyle/>
          <a:p>
            <a:r>
              <a:rPr lang="hy-AM" sz="1800" b="1" dirty="0" smtClean="0"/>
              <a:t>ՀԷՑ-ի կողմից էլեկտրաէներգիայի բաշխման ծառայության մատուցման </a:t>
            </a:r>
            <a:r>
              <a:rPr lang="en-US" sz="1800" b="1" dirty="0" err="1" smtClean="0"/>
              <a:t>սակագները</a:t>
            </a:r>
            <a:endParaRPr lang="ru-RU" sz="18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62000" cy="762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048000" y="76200"/>
            <a:ext cx="6019800" cy="42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Էլեկտրաէներգետիկական համակարգի 2</a:t>
            </a:r>
            <a:r>
              <a:rPr lang="en-US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024</a:t>
            </a: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թ․ սակագների վերանայում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HEA Grapalat" pitchFamily="50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34578"/>
            <a:ext cx="8083550" cy="424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590800"/>
            <a:ext cx="8153400" cy="1371600"/>
          </a:xfrm>
        </p:spPr>
        <p:txBody>
          <a:bodyPr>
            <a:noAutofit/>
          </a:bodyPr>
          <a:lstStyle/>
          <a:p>
            <a:r>
              <a:rPr lang="hy-AM" sz="5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ՇՆՈՐՀԱԿԱԼՈւԹՅՈւՆ</a:t>
            </a:r>
            <a:endParaRPr lang="ru-RU" sz="5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8B43033-2B0B-4A7C-913D-10BDA9D5F21D}" type="slidenum">
              <a:rPr lang="ru-RU" b="1" smtClean="0">
                <a:solidFill>
                  <a:srgbClr val="800000"/>
                </a:solidFill>
              </a:rPr>
              <a:pPr/>
              <a:t>14</a:t>
            </a:fld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62000" cy="762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48000" y="76200"/>
            <a:ext cx="6019800" cy="42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Էլեկտրաէներգետիկական համակարգի 2</a:t>
            </a:r>
            <a:r>
              <a:rPr lang="en-US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024</a:t>
            </a: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թ․ սակագների վերանայում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HEA Grapalat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 txBox="1">
            <a:spLocks/>
          </p:cNvSpPr>
          <p:nvPr/>
        </p:nvSpPr>
        <p:spPr>
          <a:xfrm>
            <a:off x="742384" y="838199"/>
            <a:ext cx="8115866" cy="5095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266700" lvl="0" indent="-266700" algn="just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  <a:defRPr/>
            </a:pPr>
            <a:r>
              <a:rPr lang="hy-AM" sz="1700" dirty="0"/>
              <a:t>Էլեկտրաէներգետիկական համակարգի ընկերությունների սակագները հաշվարկվում եւ սահմանվում են «Էներգետիկայի մասին» օրենքի 21-րդ հոդվածով ամրագրված սկզբունքների, </a:t>
            </a:r>
            <a:r>
              <a:rPr lang="hy-AM" sz="1700" dirty="0" smtClean="0"/>
              <a:t>ՀԾԿՀ-ի </a:t>
            </a:r>
            <a:r>
              <a:rPr lang="hy-AM" sz="1700" dirty="0"/>
              <a:t>որոշումներով հաստատված սակագների հաշվարկման մեթոդիկաների եւ կանոնների հիման </a:t>
            </a:r>
            <a:r>
              <a:rPr lang="hy-AM" sz="1700" dirty="0" smtClean="0"/>
              <a:t>վրա՝ հաշվի առնելով նաև </a:t>
            </a:r>
            <a:r>
              <a:rPr lang="hy-AM" sz="1700" dirty="0"/>
              <a:t>պետություն-մասնավոր հատված գործընկերության ծրագրերի շրջանակում կնքված համաձայնագրերի պահանջները</a:t>
            </a:r>
            <a:r>
              <a:rPr lang="en-US" sz="1700" dirty="0"/>
              <a:t>:</a:t>
            </a:r>
            <a:endParaRPr lang="hy-AM" sz="1700" dirty="0"/>
          </a:p>
          <a:p>
            <a:pPr marL="266700" lvl="0" indent="-266700" algn="just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  <a:defRPr/>
            </a:pPr>
            <a:r>
              <a:rPr lang="hy-AM" sz="1700" dirty="0" smtClean="0"/>
              <a:t>Համաձայն «Էներգետիկայի մասին» օրենքի 22-րդ հոդվածի՝ էլեկտրաէներգիայի սակագները կարող են վերանայվել 6 ամսից ոչ շուտ, սակայն ՀԾԿՀ-ն սովորաբար էլեկտրաէներգետիկական համակարգի խոշոր արտադրող կայանների եւ ծառայություններ մատուցող ընկերությունների սակագները վերանայում է տարեկան արդյունքներով</a:t>
            </a:r>
            <a:r>
              <a:rPr lang="en-US" sz="1700" dirty="0" smtClean="0"/>
              <a:t>:</a:t>
            </a:r>
            <a:endParaRPr lang="hy-AM" sz="1700" dirty="0" smtClean="0"/>
          </a:p>
          <a:p>
            <a:pPr marL="266700" lvl="0" indent="-266700" algn="just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  <a:defRPr/>
            </a:pPr>
            <a:r>
              <a:rPr lang="hy-AM" sz="1700" dirty="0" smtClean="0"/>
              <a:t>Հաշվի </a:t>
            </a:r>
            <a:r>
              <a:rPr lang="hy-AM" sz="1700" dirty="0"/>
              <a:t>առնելով </a:t>
            </a:r>
            <a:r>
              <a:rPr lang="hy-AM" sz="1700" dirty="0" smtClean="0"/>
              <a:t>նշվածը եւ ընկերությունների տնտեսական գործունեության արդյունքների վրա ազդող գործոնների փոփոխությունները՝ 2023 թվականի սեպտեմբերի 2</a:t>
            </a:r>
            <a:r>
              <a:rPr lang="en-US" sz="1700" dirty="0" smtClean="0"/>
              <a:t>5</a:t>
            </a:r>
            <a:r>
              <a:rPr lang="hy-AM" sz="1700" dirty="0" smtClean="0"/>
              <a:t>-ից ՀԾԿՀ-ի </a:t>
            </a:r>
            <a:r>
              <a:rPr lang="hy-AM" sz="1700" dirty="0"/>
              <a:t>նախաձեռնությամբ սկսվել է էլեկտրաէներգետիկական համակարգի խոշոր արտադրող կայանների, ծառայություններ </a:t>
            </a:r>
            <a:r>
              <a:rPr lang="hy-AM" sz="1700" dirty="0" smtClean="0"/>
              <a:t>մատուցողների </a:t>
            </a:r>
            <a:r>
              <a:rPr lang="hy-AM" sz="1700" dirty="0"/>
              <a:t>սակագների </a:t>
            </a:r>
            <a:r>
              <a:rPr lang="hy-AM" sz="1700" dirty="0" smtClean="0"/>
              <a:t>եւ ՀԷՑ-ի </a:t>
            </a:r>
            <a:r>
              <a:rPr lang="hy-AM" sz="1700" dirty="0"/>
              <a:t>սակագնային մարժայի վերանայման գործընթաց: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62000" cy="762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48000" y="76200"/>
            <a:ext cx="6019800" cy="42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Էլեկտրաէներգետիկական համակարգի 2</a:t>
            </a:r>
            <a:r>
              <a:rPr lang="en-US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024</a:t>
            </a: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թ․ սակագների վերանայում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HEA Grapalat" pitchFamily="50" charset="0"/>
              <a:ea typeface="+mj-ea"/>
              <a:cs typeface="+mj-cs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533400" cy="365125"/>
          </a:xfrm>
        </p:spPr>
        <p:txBody>
          <a:bodyPr/>
          <a:lstStyle/>
          <a:p>
            <a:pPr algn="ctr"/>
            <a:r>
              <a:rPr lang="hy-AM" b="1" dirty="0" smtClean="0">
                <a:solidFill>
                  <a:srgbClr val="800000"/>
                </a:solidFill>
              </a:rPr>
              <a:t>2</a:t>
            </a:r>
            <a:endParaRPr lang="ru-RU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815975"/>
            <a:ext cx="8240358" cy="762000"/>
          </a:xfrm>
        </p:spPr>
        <p:txBody>
          <a:bodyPr>
            <a:noAutofit/>
          </a:bodyPr>
          <a:lstStyle/>
          <a:p>
            <a:pPr algn="just"/>
            <a:r>
              <a:rPr lang="en-US" sz="1600" b="1" dirty="0" smtClean="0"/>
              <a:t>        </a:t>
            </a:r>
            <a:r>
              <a:rPr lang="hy-AM" sz="1500" b="1" dirty="0" smtClean="0"/>
              <a:t>2024թ. փետրվարի 1-ից մինչեւ 2025թ. հունվարի 31-ն ընկած ժամանակահատվածի համար էլեկտրաէներգետիկական համակարգի ընկերությունների սակագների վրա ազդեցություն ունեցող գործոնները դասակարգենք հետեւյալ հիմնական խմբերում՝</a:t>
            </a:r>
            <a:endParaRPr lang="ru-RU" sz="1500" b="1" dirty="0"/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620358" y="1676400"/>
            <a:ext cx="8229600" cy="411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268288" lvl="0" indent="-268288" algn="just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  <a:defRPr/>
            </a:pPr>
            <a:r>
              <a:rPr lang="hy-AM" sz="1600" b="1" dirty="0">
                <a:solidFill>
                  <a:srgbClr val="320019"/>
                </a:solidFill>
                <a:latin typeface="Sylfaen" panose="010A0502050306030303" pitchFamily="18" charset="0"/>
              </a:rPr>
              <a:t>Էլեկտրաէներգիայի արտադրության եւ սպառման կառուցվածքի փոփոխություն, </a:t>
            </a:r>
            <a:endParaRPr kumimoji="0" lang="hy-AM" sz="1600" b="1" i="0" u="none" strike="noStrike" kern="1200" cap="none" spc="0" normalizeH="0" baseline="0" noProof="0" dirty="0" smtClean="0">
              <a:ln>
                <a:noFill/>
              </a:ln>
              <a:solidFill>
                <a:srgbClr val="320019"/>
              </a:solidFill>
              <a:effectLst/>
              <a:uLnTx/>
              <a:uFillTx/>
              <a:latin typeface="Sylfaen" panose="010A0502050306030303" pitchFamily="18" charset="0"/>
              <a:ea typeface="+mj-ea"/>
              <a:cs typeface="+mj-cs"/>
            </a:endParaRPr>
          </a:p>
          <a:p>
            <a:pPr marL="268288" indent="-268288" algn="just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  <a:defRPr/>
            </a:pPr>
            <a:r>
              <a:rPr lang="hy-AM" sz="1600" b="1" dirty="0" smtClean="0">
                <a:solidFill>
                  <a:srgbClr val="320019"/>
                </a:solidFill>
                <a:latin typeface="Sylfaen" panose="010A0502050306030303" pitchFamily="18" charset="0"/>
              </a:rPr>
              <a:t>Էլեկտրաէներգետիկական </a:t>
            </a:r>
            <a:r>
              <a:rPr lang="hy-AM" sz="1600" b="1" dirty="0">
                <a:solidFill>
                  <a:srgbClr val="320019"/>
                </a:solidFill>
                <a:latin typeface="Sylfaen" panose="010A0502050306030303" pitchFamily="18" charset="0"/>
              </a:rPr>
              <a:t>համակարգում </a:t>
            </a:r>
            <a:r>
              <a:rPr lang="hy-AM" sz="1600" b="1" dirty="0" smtClean="0">
                <a:solidFill>
                  <a:srgbClr val="320019"/>
                </a:solidFill>
                <a:latin typeface="Sylfaen" panose="010A0502050306030303" pitchFamily="18" charset="0"/>
              </a:rPr>
              <a:t>2023թ</a:t>
            </a:r>
            <a:r>
              <a:rPr lang="hy-AM" sz="1600" b="1" dirty="0">
                <a:solidFill>
                  <a:srgbClr val="320019"/>
                </a:solidFill>
                <a:latin typeface="Sylfaen" panose="010A0502050306030303" pitchFamily="18" charset="0"/>
              </a:rPr>
              <a:t>. իրականացված ներդրումների փոխհատուցում մաշվածության եւ շահույթի տեսքով,</a:t>
            </a:r>
          </a:p>
          <a:p>
            <a:pPr marL="268288" indent="-268288" algn="just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  <a:defRPr/>
            </a:pPr>
            <a:r>
              <a:rPr lang="hy-AM" sz="1600" b="1" dirty="0">
                <a:solidFill>
                  <a:srgbClr val="320019"/>
                </a:solidFill>
                <a:latin typeface="Sylfaen" panose="010A0502050306030303" pitchFamily="18" charset="0"/>
              </a:rPr>
              <a:t>Արտարժույթների փոխարժեքների փոփոխություն,</a:t>
            </a:r>
          </a:p>
          <a:p>
            <a:pPr marL="268288" lvl="0" indent="-268288" algn="just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  <a:defRPr/>
            </a:pPr>
            <a:r>
              <a:rPr lang="hy-AM" sz="1600" b="1" dirty="0" smtClean="0">
                <a:solidFill>
                  <a:srgbClr val="320019"/>
                </a:solidFill>
                <a:latin typeface="Sylfaen" panose="010A0502050306030303" pitchFamily="18" charset="0"/>
                <a:ea typeface="+mj-ea"/>
                <a:cs typeface="+mj-cs"/>
              </a:rPr>
              <a:t>ՀՀ </a:t>
            </a:r>
            <a:r>
              <a:rPr lang="hy-AM" sz="1600" b="1" dirty="0">
                <a:solidFill>
                  <a:srgbClr val="320019"/>
                </a:solidFill>
                <a:latin typeface="Sylfaen" panose="010A0502050306030303" pitchFamily="18" charset="0"/>
                <a:ea typeface="+mj-ea"/>
                <a:cs typeface="+mj-cs"/>
              </a:rPr>
              <a:t>կառավարության երաշխիքով ստացված արտոնյալ վարկերի մարման </a:t>
            </a:r>
            <a:r>
              <a:rPr lang="hy-AM" sz="1600" b="1" dirty="0" smtClean="0">
                <a:solidFill>
                  <a:srgbClr val="320019"/>
                </a:solidFill>
                <a:latin typeface="Sylfaen" panose="010A0502050306030303" pitchFamily="18" charset="0"/>
                <a:ea typeface="+mj-ea"/>
                <a:cs typeface="+mj-cs"/>
              </a:rPr>
              <a:t>եւ </a:t>
            </a:r>
            <a:r>
              <a:rPr lang="hy-AM" sz="1600" b="1" dirty="0">
                <a:solidFill>
                  <a:srgbClr val="320019"/>
                </a:solidFill>
                <a:latin typeface="Sylfaen" panose="010A0502050306030303" pitchFamily="18" charset="0"/>
                <a:ea typeface="+mj-ea"/>
                <a:cs typeface="+mj-cs"/>
              </a:rPr>
              <a:t>սպասարկման ծախսերի </a:t>
            </a:r>
            <a:r>
              <a:rPr lang="hy-AM" sz="1600" b="1" dirty="0" smtClean="0">
                <a:solidFill>
                  <a:srgbClr val="320019"/>
                </a:solidFill>
                <a:latin typeface="Sylfaen" panose="010A0502050306030303" pitchFamily="18" charset="0"/>
                <a:ea typeface="+mj-ea"/>
                <a:cs typeface="+mj-cs"/>
              </a:rPr>
              <a:t>փոփոխություն` համաձայն վարկային պայմանագրերի,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320019"/>
              </a:solidFill>
              <a:effectLst/>
              <a:uLnTx/>
              <a:uFillTx/>
              <a:latin typeface="Sylfaen" panose="010A0502050306030303" pitchFamily="18" charset="0"/>
              <a:ea typeface="+mj-ea"/>
              <a:cs typeface="+mj-cs"/>
            </a:endParaRPr>
          </a:p>
          <a:p>
            <a:pPr marL="268288" indent="-268288" algn="just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  <a:defRPr/>
            </a:pPr>
            <a:r>
              <a:rPr lang="hy-AM" sz="1600" b="1" dirty="0" smtClean="0">
                <a:solidFill>
                  <a:srgbClr val="320019"/>
                </a:solidFill>
                <a:latin typeface="Sylfaen" panose="010A0502050306030303" pitchFamily="18" charset="0"/>
              </a:rPr>
              <a:t>ՀԷՑ-ի, արտադրող </a:t>
            </a:r>
            <a:r>
              <a:rPr lang="hy-AM" sz="1600" b="1" dirty="0">
                <a:solidFill>
                  <a:srgbClr val="320019"/>
                </a:solidFill>
                <a:latin typeface="Sylfaen" panose="010A0502050306030303" pitchFamily="18" charset="0"/>
              </a:rPr>
              <a:t>կայանների եւ ծառայություն մատուցողների մոտ կանխատեսված եւ փաստացի ծավալների  շեղման արդյունքում հասույթի </a:t>
            </a:r>
            <a:r>
              <a:rPr lang="hy-AM" sz="1600" b="1" dirty="0" smtClean="0">
                <a:solidFill>
                  <a:srgbClr val="320019"/>
                </a:solidFill>
                <a:latin typeface="Sylfaen" panose="010A0502050306030303" pitchFamily="18" charset="0"/>
              </a:rPr>
              <a:t>ճշգրտման փոփոխություն,</a:t>
            </a:r>
            <a:endParaRPr lang="hy-AM" sz="1600" b="1" dirty="0">
              <a:solidFill>
                <a:srgbClr val="320019"/>
              </a:solidFill>
              <a:latin typeface="Sylfaen" panose="010A0502050306030303" pitchFamily="18" charset="0"/>
            </a:endParaRPr>
          </a:p>
          <a:p>
            <a:pPr marL="268288" indent="-268288" algn="just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  <a:defRPr/>
            </a:pPr>
            <a:r>
              <a:rPr lang="hy-AM" sz="1600" b="1" dirty="0">
                <a:solidFill>
                  <a:srgbClr val="320019"/>
                </a:solidFill>
                <a:latin typeface="Sylfaen" panose="010A0502050306030303" pitchFamily="18" charset="0"/>
              </a:rPr>
              <a:t>ԿԷԱ կայանների (ՀԱԷԿ և ՄԷԿ) կողմից </a:t>
            </a:r>
            <a:r>
              <a:rPr lang="hy-AM" sz="1600" b="1" dirty="0" smtClean="0">
                <a:solidFill>
                  <a:srgbClr val="320019"/>
                </a:solidFill>
                <a:latin typeface="Sylfaen" panose="010A0502050306030303" pitchFamily="18" charset="0"/>
              </a:rPr>
              <a:t>ՀԾԿՀ հաստատած </a:t>
            </a:r>
            <a:r>
              <a:rPr lang="hy-AM" sz="1600" b="1" dirty="0">
                <a:solidFill>
                  <a:srgbClr val="320019"/>
                </a:solidFill>
                <a:latin typeface="Sylfaen" panose="010A0502050306030303" pitchFamily="18" charset="0"/>
              </a:rPr>
              <a:t>սակագնից ավելի բարձր գնով </a:t>
            </a:r>
            <a:r>
              <a:rPr lang="hy-AM" sz="1600" b="1" dirty="0" smtClean="0">
                <a:solidFill>
                  <a:srgbClr val="320019"/>
                </a:solidFill>
                <a:latin typeface="Sylfaen" panose="010A0502050306030303" pitchFamily="18" charset="0"/>
              </a:rPr>
              <a:t>շուկայի մրցակցային հատվածում էլեկտրաէներգիայի </a:t>
            </a:r>
            <a:r>
              <a:rPr lang="hy-AM" sz="1600" b="1" dirty="0">
                <a:solidFill>
                  <a:srgbClr val="320019"/>
                </a:solidFill>
                <a:latin typeface="Sylfaen" panose="010A0502050306030303" pitchFamily="18" charset="0"/>
              </a:rPr>
              <a:t>վաճառքից լրացուցիչ </a:t>
            </a:r>
            <a:r>
              <a:rPr lang="hy-AM" sz="1600" b="1" dirty="0" smtClean="0">
                <a:solidFill>
                  <a:srgbClr val="320019"/>
                </a:solidFill>
                <a:latin typeface="Sylfaen" panose="010A0502050306030303" pitchFamily="18" charset="0"/>
              </a:rPr>
              <a:t>օգուտ,</a:t>
            </a:r>
            <a:endParaRPr lang="hy-AM" sz="1600" b="1" dirty="0">
              <a:solidFill>
                <a:srgbClr val="320019"/>
              </a:solidFill>
              <a:latin typeface="Sylfaen" panose="010A0502050306030303" pitchFamily="18" charset="0"/>
            </a:endParaRPr>
          </a:p>
          <a:p>
            <a:pPr marL="268288" indent="-268288" algn="just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Ø"/>
              <a:defRPr/>
            </a:pPr>
            <a:r>
              <a:rPr lang="hy-AM" sz="1600" b="1" dirty="0" smtClean="0">
                <a:solidFill>
                  <a:srgbClr val="320019"/>
                </a:solidFill>
                <a:latin typeface="Sylfaen" panose="010A0502050306030303" pitchFamily="18" charset="0"/>
              </a:rPr>
              <a:t>Էլեկտրաէներգետիկական </a:t>
            </a:r>
            <a:r>
              <a:rPr lang="hy-AM" sz="1600" b="1" dirty="0">
                <a:solidFill>
                  <a:srgbClr val="320019"/>
                </a:solidFill>
                <a:latin typeface="Sylfaen" panose="010A0502050306030303" pitchFamily="18" charset="0"/>
              </a:rPr>
              <a:t>համակարգում </a:t>
            </a:r>
            <a:r>
              <a:rPr lang="hy-AM" sz="1600" b="1" dirty="0" smtClean="0">
                <a:solidFill>
                  <a:srgbClr val="320019"/>
                </a:solidFill>
                <a:latin typeface="Sylfaen" panose="010A0502050306030303" pitchFamily="18" charset="0"/>
              </a:rPr>
              <a:t>այլ գործոնների փոփոխություն։</a:t>
            </a:r>
            <a:endParaRPr lang="en-US" sz="1600" b="1" dirty="0">
              <a:solidFill>
                <a:srgbClr val="320019"/>
              </a:solidFill>
              <a:latin typeface="Sylfaen" panose="010A05020503060303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8B43033-2B0B-4A7C-913D-10BDA9D5F21D}" type="slidenum">
              <a:rPr lang="ru-RU" b="1" smtClean="0">
                <a:solidFill>
                  <a:srgbClr val="760000"/>
                </a:solidFill>
              </a:rPr>
              <a:pPr/>
              <a:t>3</a:t>
            </a:fld>
            <a:endParaRPr lang="ru-RU" b="1" dirty="0">
              <a:solidFill>
                <a:srgbClr val="76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62000" cy="762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048000" y="76200"/>
            <a:ext cx="6019800" cy="42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Էլեկտրաէներգետիկական համակարգի 2</a:t>
            </a:r>
            <a:r>
              <a:rPr lang="en-US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024</a:t>
            </a: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թ․ սակագների վերանայում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HEA Grapalat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8B43033-2B0B-4A7C-913D-10BDA9D5F21D}" type="slidenum">
              <a:rPr lang="ru-RU" b="1" smtClean="0">
                <a:solidFill>
                  <a:srgbClr val="800000"/>
                </a:solidFill>
              </a:rPr>
              <a:pPr/>
              <a:t>4</a:t>
            </a:fld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904875" y="457201"/>
            <a:ext cx="7781925" cy="989150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hy-AM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էլեկտրաէներգիայի արտադրության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y-AM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ու</a:t>
            </a:r>
            <a:r>
              <a:rPr lang="hy-AM" sz="1500" b="1" dirty="0" smtClean="0">
                <a:latin typeface="+mj-lt"/>
                <a:ea typeface="+mj-ea"/>
                <a:cs typeface="+mj-cs"/>
              </a:rPr>
              <a:t> սպառման կառուցվածքի փոփոխությունը</a:t>
            </a:r>
            <a:r>
              <a:rPr kumimoji="0" lang="hy-AM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y-AM" sz="1500" dirty="0" smtClean="0">
                <a:solidFill>
                  <a:schemeClr val="tx1"/>
                </a:solidFill>
              </a:rPr>
              <a:t>ՀԷՑ-ի սպառողներին վաճառվող էլեկտրաէներգիայի </a:t>
            </a:r>
            <a:r>
              <a:rPr lang="hy-AM" sz="1500" dirty="0" smtClean="0">
                <a:solidFill>
                  <a:schemeClr val="tx1"/>
                </a:solidFill>
              </a:rPr>
              <a:t>սակագների</a:t>
            </a:r>
            <a:r>
              <a:rPr kumimoji="0" lang="hy-AM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y-AM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վրա ունեցել է </a:t>
            </a:r>
            <a:r>
              <a:rPr lang="hy-AM" sz="15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բացասական </a:t>
            </a:r>
            <a:r>
              <a:rPr lang="hy-AM" sz="15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ազեցություն՝ շուրջ </a:t>
            </a:r>
            <a:r>
              <a:rPr lang="hy-AM" sz="17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7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17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7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7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մլրդ դրամի</a:t>
            </a:r>
            <a:r>
              <a:rPr kumimoji="0" lang="hy-AM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y-AM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(առանց ԱԱՀ-ի) կամ</a:t>
            </a:r>
            <a:r>
              <a:rPr lang="hy-AM" sz="1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7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7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17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դրամ/կՎտժ-ի</a:t>
            </a:r>
            <a:r>
              <a:rPr lang="hy-AM" sz="1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hy-AM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(ներառյալ ԱԱՀ-ն) </a:t>
            </a:r>
            <a:r>
              <a:rPr lang="hy-AM" sz="1500" dirty="0" smtClean="0"/>
              <a:t>չափով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7"/>
          <p:cNvSpPr>
            <a:spLocks noGrp="1"/>
          </p:cNvSpPr>
          <p:nvPr>
            <p:ph type="ctrTitle"/>
          </p:nvPr>
        </p:nvSpPr>
        <p:spPr>
          <a:xfrm>
            <a:off x="904874" y="1488673"/>
            <a:ext cx="7781926" cy="235267"/>
          </a:xfrm>
        </p:spPr>
        <p:txBody>
          <a:bodyPr>
            <a:noAutofit/>
          </a:bodyPr>
          <a:lstStyle/>
          <a:p>
            <a:r>
              <a:rPr lang="hy-AM" sz="1200" b="1" i="1" dirty="0" smtClean="0"/>
              <a:t>Արտադրող կայաններից առաքվող էլեկտրաէներգիայի կառուցվածքի փոփոխությունը (</a:t>
            </a:r>
            <a:r>
              <a:rPr lang="en-US" sz="1200" b="1" i="1" dirty="0" err="1"/>
              <a:t>մլն</a:t>
            </a:r>
            <a:r>
              <a:rPr lang="en-US" sz="1200" b="1" i="1" dirty="0"/>
              <a:t> </a:t>
            </a:r>
            <a:r>
              <a:rPr lang="en-US" sz="1200" b="1" i="1" dirty="0" err="1"/>
              <a:t>կՎտժ</a:t>
            </a:r>
            <a:r>
              <a:rPr lang="hy-AM" sz="1200" b="1" i="1" dirty="0"/>
              <a:t>)</a:t>
            </a:r>
            <a:endParaRPr lang="ru-RU" sz="1200" b="1" i="1" dirty="0"/>
          </a:p>
        </p:txBody>
      </p:sp>
      <p:graphicFrame>
        <p:nvGraphicFramePr>
          <p:cNvPr id="11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618967"/>
              </p:ext>
            </p:extLst>
          </p:nvPr>
        </p:nvGraphicFramePr>
        <p:xfrm>
          <a:off x="904873" y="1739831"/>
          <a:ext cx="7781927" cy="42855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7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117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y-AM" sz="1200" dirty="0"/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/>
                        <a:t>Անվանումներ</a:t>
                      </a:r>
                      <a:r>
                        <a:rPr lang="hy-AM" sz="1300" dirty="0"/>
                        <a:t> 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y-AM" sz="1100" dirty="0" smtClean="0"/>
                        <a:t>01</a:t>
                      </a:r>
                      <a:r>
                        <a:rPr lang="en-US" sz="1100" dirty="0" smtClean="0"/>
                        <a:t>.0</a:t>
                      </a:r>
                      <a:r>
                        <a:rPr lang="hy-AM" sz="1100" dirty="0" smtClean="0"/>
                        <a:t>2</a:t>
                      </a:r>
                      <a:r>
                        <a:rPr lang="en-US" sz="1100" dirty="0" smtClean="0"/>
                        <a:t>.20</a:t>
                      </a:r>
                      <a:r>
                        <a:rPr lang="hy-AM" sz="1100" dirty="0" smtClean="0"/>
                        <a:t>23</a:t>
                      </a:r>
                      <a:r>
                        <a:rPr lang="en-US" sz="1100" dirty="0" smtClean="0"/>
                        <a:t>-</a:t>
                      </a:r>
                      <a:r>
                        <a:rPr lang="hy-AM" sz="1100" dirty="0" smtClean="0"/>
                        <a:t>3</a:t>
                      </a:r>
                      <a:r>
                        <a:rPr lang="en-US" sz="1100" dirty="0" smtClean="0"/>
                        <a:t>1.0</a:t>
                      </a:r>
                      <a:r>
                        <a:rPr lang="hy-AM" sz="1100" dirty="0" smtClean="0"/>
                        <a:t>1</a:t>
                      </a:r>
                      <a:r>
                        <a:rPr lang="en-US" sz="1100" dirty="0" smtClean="0"/>
                        <a:t>.202</a:t>
                      </a:r>
                      <a:r>
                        <a:rPr lang="hy-AM" sz="1100" dirty="0" smtClean="0"/>
                        <a:t>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y-AM" sz="1100" dirty="0"/>
                        <a:t>01</a:t>
                      </a:r>
                      <a:r>
                        <a:rPr lang="en-US" sz="1100" dirty="0"/>
                        <a:t>.0</a:t>
                      </a:r>
                      <a:r>
                        <a:rPr lang="hy-AM" sz="1100" dirty="0"/>
                        <a:t>2</a:t>
                      </a:r>
                      <a:r>
                        <a:rPr lang="en-US" sz="1100" dirty="0" smtClean="0"/>
                        <a:t>.20</a:t>
                      </a:r>
                      <a:r>
                        <a:rPr lang="hy-AM" sz="1100" dirty="0" smtClean="0"/>
                        <a:t>24</a:t>
                      </a:r>
                      <a:r>
                        <a:rPr lang="en-US" sz="1100" dirty="0" smtClean="0"/>
                        <a:t>-</a:t>
                      </a:r>
                      <a:r>
                        <a:rPr lang="hy-AM" sz="1100" dirty="0" smtClean="0"/>
                        <a:t>3</a:t>
                      </a:r>
                      <a:r>
                        <a:rPr lang="en-US" sz="1100" dirty="0" smtClean="0"/>
                        <a:t>1.0</a:t>
                      </a:r>
                      <a:r>
                        <a:rPr lang="hy-AM" sz="1100" dirty="0" smtClean="0"/>
                        <a:t>1</a:t>
                      </a:r>
                      <a:r>
                        <a:rPr lang="en-US" sz="1100" dirty="0" smtClean="0"/>
                        <a:t>.202</a:t>
                      </a:r>
                      <a:r>
                        <a:rPr lang="hy-AM" sz="1100" dirty="0" smtClean="0"/>
                        <a:t>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y-AM" sz="1100" dirty="0" smtClean="0"/>
                        <a:t>Տարբերություն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/>
                        <a:t>1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/>
                        <a:t>ԸՆԴԱՄԵՆԸ</a:t>
                      </a:r>
                      <a:r>
                        <a:rPr lang="hy-AM" sz="1300" b="1" dirty="0"/>
                        <a:t> էլեկրաէներգիայի առաքում</a:t>
                      </a:r>
                      <a:r>
                        <a:rPr lang="en-US" sz="1300" b="1" dirty="0"/>
                        <a:t>, </a:t>
                      </a:r>
                      <a:r>
                        <a:rPr lang="hy-AM" sz="1300" b="1" dirty="0"/>
                        <a:t>այդ թվում՝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400" b="1" dirty="0" smtClean="0"/>
                        <a:t>8924</a:t>
                      </a:r>
                      <a:r>
                        <a:rPr lang="en-US" sz="1400" b="1" dirty="0" smtClean="0"/>
                        <a:t>.4</a:t>
                      </a:r>
                      <a:r>
                        <a:rPr lang="hy-AM" sz="1400" b="1" dirty="0" smtClean="0"/>
                        <a:t>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400" b="1" dirty="0" smtClean="0"/>
                        <a:t>8496</a:t>
                      </a:r>
                      <a:r>
                        <a:rPr lang="en-US" sz="1400" b="1" dirty="0" smtClean="0"/>
                        <a:t>.</a:t>
                      </a:r>
                      <a:r>
                        <a:rPr lang="hy-AM" sz="1400" b="1" dirty="0" smtClean="0"/>
                        <a:t>30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400" b="1" dirty="0" smtClean="0">
                          <a:solidFill>
                            <a:schemeClr val="tx1"/>
                          </a:solidFill>
                        </a:rPr>
                        <a:t>-428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hy-AM" sz="1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7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/>
                        <a:t>1.1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300" i="1" dirty="0" smtClean="0"/>
                        <a:t>«</a:t>
                      </a:r>
                      <a:r>
                        <a:rPr lang="en-US" sz="1300" i="1" dirty="0" smtClean="0"/>
                        <a:t>ՀԱԷԿ</a:t>
                      </a:r>
                      <a:r>
                        <a:rPr lang="hy-AM" sz="1300" i="1" dirty="0" smtClean="0"/>
                        <a:t>» ՓԲԸ, այդ թվում՝</a:t>
                      </a:r>
                      <a:endParaRPr lang="ru-RU" sz="1300" i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2</a:t>
                      </a:r>
                      <a:r>
                        <a:rPr lang="hy-AM" sz="1400" i="1" dirty="0" smtClean="0"/>
                        <a:t>454</a:t>
                      </a:r>
                      <a:r>
                        <a:rPr lang="en-US" sz="1400" i="1" dirty="0" smtClean="0"/>
                        <a:t>.0</a:t>
                      </a:r>
                      <a:r>
                        <a:rPr lang="hy-AM" sz="1400" i="1" dirty="0" smtClean="0"/>
                        <a:t>0</a:t>
                      </a:r>
                      <a:endParaRPr lang="ru-RU" sz="1400" i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2</a:t>
                      </a:r>
                      <a:r>
                        <a:rPr lang="hy-AM" sz="1400" i="1" dirty="0" smtClean="0"/>
                        <a:t>470</a:t>
                      </a:r>
                      <a:r>
                        <a:rPr lang="en-US" sz="1400" i="1" dirty="0" smtClean="0"/>
                        <a:t>.</a:t>
                      </a:r>
                      <a:r>
                        <a:rPr lang="hy-AM" sz="1400" i="1" dirty="0" smtClean="0"/>
                        <a:t>15</a:t>
                      </a:r>
                      <a:endParaRPr lang="ru-RU" sz="1400" i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400" i="1" kern="1200" dirty="0" smtClean="0">
                          <a:solidFill>
                            <a:srgbClr val="339933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400" i="1" kern="1200" dirty="0" smtClean="0">
                          <a:solidFill>
                            <a:srgbClr val="339933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hy-AM" sz="1400" i="1" kern="1200" dirty="0" smtClean="0">
                          <a:solidFill>
                            <a:srgbClr val="339933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400" i="1" kern="1200" dirty="0" smtClean="0">
                          <a:solidFill>
                            <a:srgbClr val="339933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y-AM" sz="1400" i="1" kern="1200" dirty="0" smtClean="0">
                          <a:solidFill>
                            <a:srgbClr val="339933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400" i="1" kern="1200" dirty="0">
                        <a:solidFill>
                          <a:srgbClr val="3399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100" i="1" dirty="0" smtClean="0">
                          <a:latin typeface="+mn-lt"/>
                          <a:ea typeface="Calibri"/>
                          <a:cs typeface="Times New Roman"/>
                        </a:rPr>
                        <a:t>առաքում ՀԷՑ-ին</a:t>
                      </a:r>
                      <a:endParaRPr lang="ru-RU" sz="1100" i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1876.57</a:t>
                      </a: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1757.5</a:t>
                      </a:r>
                      <a:r>
                        <a:rPr lang="hy-AM" sz="1100" i="1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i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1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-119</a:t>
                      </a:r>
                      <a:r>
                        <a:rPr lang="en-US" sz="11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.07</a:t>
                      </a:r>
                      <a:endParaRPr lang="ru-RU" sz="1100" i="1" kern="1200" dirty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2104468509"/>
                  </a:ext>
                </a:extLst>
              </a:tr>
              <a:tr h="2177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/>
                        <a:t>1.2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300" i="1" dirty="0"/>
                        <a:t>«</a:t>
                      </a:r>
                      <a:r>
                        <a:rPr lang="en-US" sz="1300" i="1" dirty="0"/>
                        <a:t>ՄԷԿ</a:t>
                      </a:r>
                      <a:r>
                        <a:rPr lang="hy-AM" sz="1300" i="1" dirty="0"/>
                        <a:t>» </a:t>
                      </a:r>
                      <a:r>
                        <a:rPr lang="hy-AM" sz="1300" i="1" dirty="0" smtClean="0"/>
                        <a:t>ՓԲԸ, այդ թվում՝</a:t>
                      </a:r>
                      <a:endParaRPr lang="ru-RU" sz="1300" i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/>
                        <a:t>3</a:t>
                      </a:r>
                      <a:r>
                        <a:rPr lang="hy-AM" sz="1400" i="1" dirty="0" smtClean="0"/>
                        <a:t>9</a:t>
                      </a:r>
                      <a:r>
                        <a:rPr lang="en-US" sz="1400" i="1" dirty="0" smtClean="0"/>
                        <a:t>0.</a:t>
                      </a:r>
                      <a:r>
                        <a:rPr lang="hy-AM" sz="1400" i="1" dirty="0" smtClean="0"/>
                        <a:t>37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latin typeface="Calibri"/>
                          <a:ea typeface="Calibri"/>
                          <a:cs typeface="Times New Roman"/>
                        </a:rPr>
                        <a:t>373.00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hy-AM" sz="14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hy-AM" sz="14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i="1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առաքում ՀԷՑ-ին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303.02</a:t>
                      </a:r>
                      <a:endParaRPr lang="ru-RU" sz="110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260.75</a:t>
                      </a:r>
                      <a:endParaRPr lang="ru-RU" sz="1100" i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-42.27</a:t>
                      </a:r>
                      <a:endParaRPr lang="ru-RU" sz="1100" i="1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2661193745"/>
                  </a:ext>
                </a:extLst>
              </a:tr>
              <a:tr h="2177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smtClean="0"/>
                        <a:t>1.</a:t>
                      </a:r>
                      <a:r>
                        <a:rPr lang="hy-AM" sz="1200" i="1" dirty="0" smtClean="0"/>
                        <a:t>3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300" i="1" dirty="0" smtClean="0">
                          <a:solidFill>
                            <a:schemeClr val="tx1"/>
                          </a:solidFill>
                        </a:rPr>
                        <a:t>«</a:t>
                      </a:r>
                      <a:r>
                        <a:rPr lang="en-US" sz="1300" i="1" dirty="0" err="1" smtClean="0">
                          <a:solidFill>
                            <a:schemeClr val="tx1"/>
                          </a:solidFill>
                        </a:rPr>
                        <a:t>Եր</a:t>
                      </a:r>
                      <a:r>
                        <a:rPr lang="hy-AM" sz="1300" i="1" dirty="0" smtClean="0">
                          <a:solidFill>
                            <a:schemeClr val="tx1"/>
                          </a:solidFill>
                        </a:rPr>
                        <a:t>եւանի </a:t>
                      </a:r>
                      <a:r>
                        <a:rPr lang="en-US" sz="1300" i="1" dirty="0" smtClean="0">
                          <a:solidFill>
                            <a:schemeClr val="tx1"/>
                          </a:solidFill>
                        </a:rPr>
                        <a:t>ՋԷԿ</a:t>
                      </a:r>
                      <a:r>
                        <a:rPr lang="hy-AM" sz="1300" i="1" dirty="0" smtClean="0">
                          <a:solidFill>
                            <a:schemeClr val="tx1"/>
                          </a:solidFill>
                        </a:rPr>
                        <a:t>» ՓԲԸ</a:t>
                      </a:r>
                      <a:r>
                        <a:rPr lang="hy-AM" sz="1300" i="1" dirty="0" smtClean="0"/>
                        <a:t>, այդ թվում՝</a:t>
                      </a:r>
                      <a:endParaRPr lang="ru-RU" sz="1300" i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400" i="1" dirty="0" smtClean="0">
                          <a:solidFill>
                            <a:schemeClr val="tx1"/>
                          </a:solidFill>
                        </a:rPr>
                        <a:t>1615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hy-AM" sz="1400" i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ru-RU" sz="1400" i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</a:rPr>
                        <a:t>1440.39</a:t>
                      </a:r>
                      <a:endParaRPr lang="ru-RU" sz="1400" i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-175.40</a:t>
                      </a:r>
                      <a:endParaRPr lang="ru-RU" sz="1400" i="1" kern="1200" dirty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1461160442"/>
                  </a:ext>
                </a:extLst>
              </a:tr>
              <a:tr h="179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առաքում ՀԷՑ-ին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411</a:t>
                      </a:r>
                      <a:r>
                        <a:rPr lang="en-US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.8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483.35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i="1" kern="1200" dirty="0" smtClean="0">
                          <a:solidFill>
                            <a:srgbClr val="339933"/>
                          </a:solidFill>
                          <a:latin typeface="+mn-lt"/>
                          <a:ea typeface="+mn-ea"/>
                          <a:cs typeface="+mn-cs"/>
                        </a:rPr>
                        <a:t>+71.55</a:t>
                      </a:r>
                      <a:endParaRPr lang="ru-RU" sz="1100" i="1" kern="1200" dirty="0">
                        <a:solidFill>
                          <a:srgbClr val="3399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446873475"/>
                  </a:ext>
                </a:extLst>
              </a:tr>
              <a:tr h="21777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1.4</a:t>
                      </a:r>
                      <a:endParaRPr lang="ru-RU" sz="1200" i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300" i="1" dirty="0" smtClean="0"/>
                        <a:t>«Արմփաուեր» ՓԲԸ, այդ թվում՝</a:t>
                      </a:r>
                      <a:endParaRPr lang="ru-RU" sz="1300" i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latin typeface="+mn-lt"/>
                          <a:ea typeface="Calibri"/>
                          <a:cs typeface="Times New Roman"/>
                        </a:rPr>
                        <a:t>1694.</a:t>
                      </a:r>
                      <a:r>
                        <a:rPr lang="hy-AM" sz="1400" i="1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i="1" dirty="0" smtClean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400" i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latin typeface="+mn-lt"/>
                          <a:ea typeface="Calibri"/>
                          <a:cs typeface="Times New Roman"/>
                        </a:rPr>
                        <a:t>1777.09</a:t>
                      </a:r>
                      <a:endParaRPr lang="ru-RU" sz="1400" i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200" dirty="0" smtClean="0">
                          <a:solidFill>
                            <a:srgbClr val="339933"/>
                          </a:solidFill>
                          <a:latin typeface="+mn-lt"/>
                          <a:ea typeface="+mn-ea"/>
                          <a:cs typeface="+mn-cs"/>
                        </a:rPr>
                        <a:t>+82.8</a:t>
                      </a:r>
                      <a:endParaRPr lang="ru-RU" sz="1400" i="1" kern="1200" dirty="0">
                        <a:solidFill>
                          <a:srgbClr val="3399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2378343854"/>
                  </a:ext>
                </a:extLst>
              </a:tr>
              <a:tr h="179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առաքում ՀԷՑ-ին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1524.23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1024.57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-499.66</a:t>
                      </a:r>
                      <a:endParaRPr lang="ru-RU" sz="1100" i="1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1807183311"/>
                  </a:ext>
                </a:extLst>
              </a:tr>
              <a:tr h="2177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smtClean="0"/>
                        <a:t>1.5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300" i="1" dirty="0" smtClean="0"/>
                        <a:t>«Հրազդան-5</a:t>
                      </a:r>
                      <a:r>
                        <a:rPr lang="hy-AM" sz="1300" i="1" dirty="0"/>
                        <a:t>» կայան</a:t>
                      </a:r>
                      <a:endParaRPr lang="ru-RU" sz="13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400" i="1" dirty="0" smtClean="0"/>
                        <a:t>222</a:t>
                      </a:r>
                      <a:r>
                        <a:rPr lang="en-US" sz="1400" i="1" dirty="0" smtClean="0"/>
                        <a:t>.82</a:t>
                      </a:r>
                      <a:endParaRPr lang="ru-RU" sz="1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/>
                        <a:t>401.59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hy-AM" sz="14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78.77</a:t>
                      </a:r>
                      <a:endParaRPr lang="hy-AM" sz="1400" i="1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7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smtClean="0"/>
                        <a:t>1.6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300" i="1" dirty="0"/>
                        <a:t>«</a:t>
                      </a:r>
                      <a:r>
                        <a:rPr lang="en-US" sz="1300" i="1" dirty="0" err="1"/>
                        <a:t>ՀրազՋԷԿ</a:t>
                      </a:r>
                      <a:r>
                        <a:rPr lang="hy-AM" sz="1300" i="1" dirty="0"/>
                        <a:t>» ԲԲԸ</a:t>
                      </a:r>
                      <a:endParaRPr lang="ru-RU" sz="13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/>
                        <a:t>278.30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/>
                        <a:t>38.96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200" dirty="0" smtClean="0">
                          <a:solidFill>
                            <a:srgbClr val="339933"/>
                          </a:solidFill>
                          <a:latin typeface="+mn-lt"/>
                          <a:ea typeface="+mn-ea"/>
                          <a:cs typeface="+mn-cs"/>
                        </a:rPr>
                        <a:t>-239.34</a:t>
                      </a:r>
                      <a:endParaRPr lang="ru-RU" sz="1400" i="1" kern="1200" dirty="0">
                        <a:solidFill>
                          <a:srgbClr val="3399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7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smtClean="0"/>
                        <a:t>1.</a:t>
                      </a:r>
                      <a:r>
                        <a:rPr lang="hy-AM" sz="1200" i="1" dirty="0" smtClean="0"/>
                        <a:t>7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300" i="1" dirty="0"/>
                        <a:t>«ՔոնթուրԳլոբալ Հիդրո կասկադ» ՓԲԸ</a:t>
                      </a:r>
                      <a:endParaRPr lang="ru-RU" sz="13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400" i="1" dirty="0" smtClean="0"/>
                        <a:t>900</a:t>
                      </a:r>
                      <a:r>
                        <a:rPr lang="en-US" sz="1400" i="1" dirty="0" smtClean="0"/>
                        <a:t>.</a:t>
                      </a:r>
                      <a:r>
                        <a:rPr lang="hy-AM" sz="1400" i="1" dirty="0" smtClean="0"/>
                        <a:t>0</a:t>
                      </a:r>
                      <a:endParaRPr lang="ru-RU" sz="1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/>
                        <a:t>809.69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4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90.31</a:t>
                      </a:r>
                      <a:endParaRPr lang="hy-AM" sz="1400" i="1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7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smtClean="0"/>
                        <a:t>1.</a:t>
                      </a:r>
                      <a:r>
                        <a:rPr lang="hy-AM" sz="1200" i="1" dirty="0" smtClean="0"/>
                        <a:t>8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dirty="0" err="1"/>
                        <a:t>Փոքր</a:t>
                      </a:r>
                      <a:r>
                        <a:rPr lang="en-US" sz="1300" i="1" dirty="0"/>
                        <a:t> </a:t>
                      </a:r>
                      <a:r>
                        <a:rPr lang="en-US" sz="1300" i="1" dirty="0" err="1" smtClean="0"/>
                        <a:t>կայաններ</a:t>
                      </a:r>
                      <a:r>
                        <a:rPr lang="hy-AM" sz="1300" i="1" dirty="0" smtClean="0"/>
                        <a:t>,</a:t>
                      </a:r>
                      <a:r>
                        <a:rPr lang="hy-AM" sz="1300" i="1" baseline="0" dirty="0" smtClean="0"/>
                        <a:t> ԻԱ</a:t>
                      </a:r>
                      <a:r>
                        <a:rPr lang="en-US" sz="1300" i="1" dirty="0" smtClean="0"/>
                        <a:t> </a:t>
                      </a:r>
                      <a:r>
                        <a:rPr lang="hy-AM" sz="1300" i="1" dirty="0" smtClean="0"/>
                        <a:t>եւ</a:t>
                      </a:r>
                      <a:r>
                        <a:rPr lang="en-US" sz="1300" i="1" dirty="0" smtClean="0"/>
                        <a:t> </a:t>
                      </a:r>
                      <a:r>
                        <a:rPr lang="en-US" sz="1300" i="1" dirty="0" err="1" smtClean="0"/>
                        <a:t>ներկրում</a:t>
                      </a:r>
                      <a:r>
                        <a:rPr lang="hy-AM" sz="1300" i="1" dirty="0" smtClean="0"/>
                        <a:t>, այդ թվում՝</a:t>
                      </a:r>
                      <a:endParaRPr lang="ru-RU" sz="1300" i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/>
                        <a:t>13</a:t>
                      </a:r>
                      <a:r>
                        <a:rPr lang="hy-AM" sz="1400" i="1" dirty="0" smtClean="0"/>
                        <a:t>68</a:t>
                      </a:r>
                      <a:r>
                        <a:rPr lang="en-US" sz="1400" i="1" dirty="0" smtClean="0"/>
                        <a:t>.</a:t>
                      </a:r>
                      <a:r>
                        <a:rPr lang="hy-AM" sz="1400" i="1" dirty="0" smtClean="0"/>
                        <a:t>84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/>
                        <a:t>1</a:t>
                      </a:r>
                      <a:r>
                        <a:rPr lang="hy-AM" sz="1400" i="1" dirty="0" smtClean="0"/>
                        <a:t>185</a:t>
                      </a:r>
                      <a:r>
                        <a:rPr lang="en-US" sz="1400" i="1" dirty="0" smtClean="0"/>
                        <a:t>.</a:t>
                      </a:r>
                      <a:r>
                        <a:rPr lang="hy-AM" sz="1400" i="1" dirty="0" smtClean="0"/>
                        <a:t>43</a:t>
                      </a:r>
                      <a:endParaRPr lang="ru-RU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4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-183</a:t>
                      </a:r>
                      <a:r>
                        <a:rPr lang="en-US" sz="14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y-AM" sz="1400" i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առաքում ՀԷՑ-ին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hy-AM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001</a:t>
                      </a:r>
                      <a:r>
                        <a:rPr lang="en-US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y-AM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57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1024.57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100" i="1" kern="1200" dirty="0" smtClean="0">
                          <a:solidFill>
                            <a:srgbClr val="339933"/>
                          </a:solidFill>
                          <a:latin typeface="+mn-lt"/>
                          <a:ea typeface="+mn-ea"/>
                          <a:cs typeface="+mn-cs"/>
                        </a:rPr>
                        <a:t>+23</a:t>
                      </a:r>
                      <a:r>
                        <a:rPr lang="en-US" sz="1100" i="1" kern="1200" dirty="0" smtClean="0">
                          <a:solidFill>
                            <a:srgbClr val="339933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y-AM" sz="1100" i="1" kern="1200" dirty="0" smtClean="0">
                          <a:solidFill>
                            <a:srgbClr val="339933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i="1" kern="1200" dirty="0" smtClean="0">
                        <a:solidFill>
                          <a:srgbClr val="3399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9095835"/>
                  </a:ext>
                </a:extLst>
              </a:tr>
              <a:tr h="21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/>
                        <a:t>2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/>
                        <a:t>Կորուստները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հաղորդման</a:t>
                      </a:r>
                      <a:r>
                        <a:rPr lang="en-US" sz="1300" b="1" dirty="0"/>
                        <a:t> </a:t>
                      </a:r>
                      <a:r>
                        <a:rPr lang="en-US" sz="1300" b="1" dirty="0" err="1"/>
                        <a:t>ցանցում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400" b="1" dirty="0" smtClean="0"/>
                        <a:t>154</a:t>
                      </a:r>
                      <a:r>
                        <a:rPr lang="en-US" sz="1400" b="1" dirty="0" smtClean="0"/>
                        <a:t>.</a:t>
                      </a:r>
                      <a:r>
                        <a:rPr lang="hy-AM" sz="1400" b="1" dirty="0" smtClean="0"/>
                        <a:t>92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400" b="1" dirty="0" smtClean="0"/>
                        <a:t>137</a:t>
                      </a:r>
                      <a:r>
                        <a:rPr lang="en-US" sz="1400" b="1" dirty="0" smtClean="0"/>
                        <a:t>.</a:t>
                      </a:r>
                      <a:r>
                        <a:rPr lang="hy-AM" sz="1400" b="1" dirty="0" smtClean="0"/>
                        <a:t>33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hy-AM" sz="14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hy-AM" sz="14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/>
                        <a:t>3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300" b="1" dirty="0"/>
                        <a:t>Մուտքը բաշխիչ ցանց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400" b="1" dirty="0" smtClean="0"/>
                        <a:t>7253</a:t>
                      </a:r>
                      <a:r>
                        <a:rPr lang="en-US" sz="1400" b="1" dirty="0" smtClean="0"/>
                        <a:t>.</a:t>
                      </a:r>
                      <a:r>
                        <a:rPr lang="hy-AM" sz="1400" b="1" dirty="0" smtClean="0"/>
                        <a:t>18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400" b="1" dirty="0" smtClean="0"/>
                        <a:t>6930</a:t>
                      </a:r>
                      <a:r>
                        <a:rPr lang="en-US" sz="1400" b="1" dirty="0" smtClean="0"/>
                        <a:t>.</a:t>
                      </a:r>
                      <a:r>
                        <a:rPr lang="hy-AM" sz="1400" b="1" dirty="0" smtClean="0"/>
                        <a:t>98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hy-AM" sz="1400" b="1" i="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322</a:t>
                      </a:r>
                      <a:r>
                        <a:rPr lang="en-US" sz="1400" b="1" i="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y-AM" sz="1400" b="1" i="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i="0" kern="1200" dirty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300" b="1" dirty="0" smtClean="0">
                          <a:latin typeface="Calibri"/>
                          <a:ea typeface="Calibri"/>
                          <a:cs typeface="Times New Roman"/>
                        </a:rPr>
                        <a:t>Էլեկտրաէներգիայի</a:t>
                      </a:r>
                      <a:r>
                        <a:rPr lang="hy-AM" sz="13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մանրածախ սպառում, որից՝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400" b="1" dirty="0" smtClean="0"/>
                        <a:t>6433</a:t>
                      </a:r>
                      <a:r>
                        <a:rPr lang="en-US" sz="1400" b="1" dirty="0" smtClean="0"/>
                        <a:t>.</a:t>
                      </a:r>
                      <a:r>
                        <a:rPr lang="hy-AM" sz="1400" b="1" dirty="0" smtClean="0"/>
                        <a:t>27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400" b="1" dirty="0" smtClean="0"/>
                        <a:t>6287</a:t>
                      </a:r>
                      <a:r>
                        <a:rPr lang="en-US" sz="1400" b="1" dirty="0" smtClean="0"/>
                        <a:t>.</a:t>
                      </a:r>
                      <a:r>
                        <a:rPr lang="hy-AM" sz="1400" b="1" dirty="0" smtClean="0"/>
                        <a:t>89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400" b="1" i="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-145</a:t>
                      </a:r>
                      <a:r>
                        <a:rPr lang="en-US" sz="1400" b="1" i="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y-AM" sz="1400" b="1" i="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ru-RU" sz="1400" b="1" i="0" kern="1200" dirty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399363256"/>
                  </a:ext>
                </a:extLst>
              </a:tr>
              <a:tr h="21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  <a:endParaRPr lang="ru-RU" sz="12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3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«ՀԷՑ» ՓԲԸ-ի սպառողների սպառում</a:t>
                      </a:r>
                      <a:endParaRPr lang="ru-RU" sz="13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5197.28</a:t>
                      </a:r>
                      <a:endParaRPr lang="ru-RU" sz="14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4665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y-AM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ru-RU" sz="14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3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-531</a:t>
                      </a:r>
                      <a:r>
                        <a:rPr lang="en-US" sz="13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y-AM" sz="13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ru-RU" sz="13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3203718719"/>
                  </a:ext>
                </a:extLst>
              </a:tr>
              <a:tr h="227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  <a:endParaRPr lang="ru-RU" sz="12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y-AM" sz="13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ԷՄՇ այլ մասնակիցների սպառում</a:t>
                      </a:r>
                      <a:endParaRPr lang="ru-RU" sz="13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1235.99</a:t>
                      </a:r>
                      <a:endParaRPr lang="ru-RU" sz="14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hy-AM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622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y-AM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4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hy-AM" sz="13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386</a:t>
                      </a:r>
                      <a:r>
                        <a:rPr lang="en-US" sz="13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y-AM" sz="13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3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/>
                </a:tc>
                <a:extLst>
                  <a:ext uri="{0D108BD9-81ED-4DB2-BD59-A6C34878D82A}">
                    <a16:rowId xmlns:a16="http://schemas.microsoft.com/office/drawing/2014/main" val="140434738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62000" cy="7620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048000" y="76200"/>
            <a:ext cx="6019800" cy="42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Էլեկտրաէներգետիկական համակարգի 2</a:t>
            </a:r>
            <a:r>
              <a:rPr lang="en-US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024</a:t>
            </a: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թ․ սակագների վերանայում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HEA Grapalat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37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548127"/>
            <a:ext cx="7848600" cy="1435895"/>
          </a:xfr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hy-AM" sz="1600" dirty="0" smtClean="0"/>
              <a:t>Իրականացված նոր </a:t>
            </a:r>
            <a:r>
              <a:rPr lang="hy-AM" sz="1600" b="1" dirty="0" smtClean="0"/>
              <a:t>կապիտալ ներդրումների փոխհատուցում</a:t>
            </a:r>
            <a:r>
              <a:rPr lang="hy-AM" sz="1600" dirty="0" smtClean="0"/>
              <a:t>՝ հաշվի առնելով կուտակված մաշվածությունը</a:t>
            </a:r>
            <a:r>
              <a:rPr lang="en-US" sz="1600" dirty="0" smtClean="0"/>
              <a:t>:</a:t>
            </a:r>
            <a:r>
              <a:rPr lang="hy-AM" sz="1600" dirty="0" smtClean="0"/>
              <a:t> Արդյունքում</a:t>
            </a:r>
            <a:r>
              <a:rPr lang="hy-AM" sz="1600" dirty="0"/>
              <a:t>, </a:t>
            </a:r>
            <a:r>
              <a:rPr lang="hy-AM" sz="1600" dirty="0" smtClean="0"/>
              <a:t>մաշվածությունն ու շահույթն </a:t>
            </a:r>
            <a:r>
              <a:rPr lang="hy-AM" sz="1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ավելացել են շուրջ </a:t>
            </a:r>
            <a:r>
              <a:rPr lang="hy-AM" sz="1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4.33 մլրդ դրամի</a:t>
            </a:r>
            <a:r>
              <a:rPr lang="hy-AM" sz="1800" dirty="0" smtClean="0"/>
              <a:t> </a:t>
            </a:r>
            <a:r>
              <a:rPr lang="hy-AM" sz="1600" dirty="0" smtClean="0"/>
              <a:t>չափով (առանց ԱԱՀ-ի), որը </a:t>
            </a:r>
            <a:r>
              <a:rPr lang="hy-AM" sz="1600" dirty="0">
                <a:solidFill>
                  <a:schemeClr val="tx1"/>
                </a:solidFill>
              </a:rPr>
              <a:t>ՀԷՑ-ի սպառողներին վաճառվող էլեկտրաէներգիայի </a:t>
            </a:r>
            <a:r>
              <a:rPr lang="hy-AM" sz="1600" dirty="0" smtClean="0">
                <a:solidFill>
                  <a:schemeClr val="tx1"/>
                </a:solidFill>
              </a:rPr>
              <a:t>սակագների </a:t>
            </a:r>
            <a:r>
              <a:rPr lang="hy-AM" sz="1600" dirty="0">
                <a:solidFill>
                  <a:schemeClr val="tx1"/>
                </a:solidFill>
              </a:rPr>
              <a:t>վրա </a:t>
            </a:r>
            <a:r>
              <a:rPr lang="hy-AM" sz="1600" dirty="0" smtClean="0">
                <a:solidFill>
                  <a:schemeClr val="tx1"/>
                </a:solidFill>
              </a:rPr>
              <a:t>ունի</a:t>
            </a:r>
            <a:r>
              <a:rPr lang="hy-AM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բացասական</a:t>
            </a:r>
            <a:r>
              <a:rPr lang="hy-AM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ազեցություն </a:t>
            </a:r>
            <a:r>
              <a:rPr lang="hy-AM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hy-AM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դրամ/կՎտժ-ի</a:t>
            </a:r>
            <a:r>
              <a:rPr lang="hy-AM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600" dirty="0">
                <a:solidFill>
                  <a:schemeClr val="tx1"/>
                </a:solidFill>
              </a:rPr>
              <a:t>(ներառյալ ԱԱՀ-ն) </a:t>
            </a:r>
            <a:r>
              <a:rPr lang="hy-AM" sz="1600" dirty="0" smtClean="0"/>
              <a:t>չափով:</a:t>
            </a:r>
            <a:endParaRPr lang="ru-RU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3033-2B0B-4A7C-913D-10BDA9D5F21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5" name="Заголовок 7"/>
          <p:cNvSpPr txBox="1">
            <a:spLocks/>
          </p:cNvSpPr>
          <p:nvPr/>
        </p:nvSpPr>
        <p:spPr>
          <a:xfrm>
            <a:off x="7239000" y="2038341"/>
            <a:ext cx="1447800" cy="247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hy-AM" sz="1400" b="1" i="1" dirty="0" smtClean="0">
                <a:solidFill>
                  <a:srgbClr val="000000"/>
                </a:solidFill>
                <a:latin typeface="GHEA Grapalat"/>
                <a:ea typeface="Times New Roman"/>
                <a:cs typeface="Calibri"/>
              </a:rPr>
              <a:t>մլրդ դրամ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62000" cy="762000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048000" y="76200"/>
            <a:ext cx="6019800" cy="42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Էլեկտրաէներգետիկական համակարգի 2</a:t>
            </a:r>
            <a:r>
              <a:rPr lang="en-US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024</a:t>
            </a: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թ․ սակագների վերանայում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HEA Grapalat" pitchFamily="50" charset="0"/>
              <a:ea typeface="+mj-ea"/>
              <a:cs typeface="+mj-cs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691444"/>
              </p:ext>
            </p:extLst>
          </p:nvPr>
        </p:nvGraphicFramePr>
        <p:xfrm>
          <a:off x="914400" y="2286000"/>
          <a:ext cx="7848600" cy="357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ight Brace 18"/>
          <p:cNvSpPr/>
          <p:nvPr/>
        </p:nvSpPr>
        <p:spPr>
          <a:xfrm>
            <a:off x="6248400" y="2438400"/>
            <a:ext cx="457200" cy="2438400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sp>
        <p:nvSpPr>
          <p:cNvPr id="20" name="Equal 19"/>
          <p:cNvSpPr/>
          <p:nvPr/>
        </p:nvSpPr>
        <p:spPr>
          <a:xfrm>
            <a:off x="6710692" y="3474265"/>
            <a:ext cx="685800" cy="396875"/>
          </a:xfrm>
          <a:prstGeom prst="mathEqual">
            <a:avLst/>
          </a:prstGeom>
          <a:solidFill>
            <a:srgbClr val="760000"/>
          </a:solidFill>
          <a:ln>
            <a:solidFill>
              <a:srgbClr val="8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6492" y="3395703"/>
            <a:ext cx="1143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+4.33</a:t>
            </a:r>
            <a:endParaRPr lang="en-US" sz="3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8B43033-2B0B-4A7C-913D-10BDA9D5F21D}" type="slidenum">
              <a:rPr lang="ru-RU" b="1" smtClean="0">
                <a:solidFill>
                  <a:srgbClr val="800000"/>
                </a:solidFill>
              </a:rPr>
              <a:pPr/>
              <a:t>6</a:t>
            </a:fld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79407"/>
            <a:ext cx="904461" cy="128964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587826" y="2795299"/>
            <a:ext cx="46017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00400" y="2410092"/>
            <a:ext cx="1676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395</a:t>
            </a:r>
            <a:r>
              <a:rPr lang="ru-RU" sz="4000" b="1" dirty="0">
                <a:ln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000" b="1" dirty="0">
                <a:ln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0" y="2410092"/>
            <a:ext cx="1752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y-AM" sz="4000" b="1" cap="none" spc="0" dirty="0" smtClean="0">
                <a:ln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402</a:t>
            </a:r>
            <a:r>
              <a:rPr lang="ru-RU" sz="4000" b="1" cap="none" spc="0" dirty="0" smtClean="0">
                <a:ln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y-AM" sz="4000" b="1" cap="none" spc="0" dirty="0" smtClean="0">
                <a:ln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000" b="1" cap="none" spc="0" dirty="0" smtClean="0">
                <a:ln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4000" b="1" cap="none" spc="0" dirty="0">
              <a:ln/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157898" y="2719656"/>
            <a:ext cx="821739" cy="9940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620200" y="4041557"/>
            <a:ext cx="4601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38500" y="3695845"/>
            <a:ext cx="1676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392</a:t>
            </a:r>
            <a:r>
              <a:rPr lang="hy-AM" sz="4000" b="1" dirty="0">
                <a:ln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000" b="1" dirty="0">
                <a:ln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19800" y="3695845"/>
            <a:ext cx="1752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y-AM" sz="4000" b="1" dirty="0" smtClean="0">
                <a:ln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424,48</a:t>
            </a:r>
            <a:endParaRPr lang="en-US" sz="4000" b="1" dirty="0">
              <a:ln/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157899" y="4000084"/>
            <a:ext cx="821739" cy="99408"/>
          </a:xfrm>
          <a:prstGeom prst="rightArrow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4" r="25833"/>
          <a:stretch/>
        </p:blipFill>
        <p:spPr>
          <a:xfrm>
            <a:off x="1412850" y="3392366"/>
            <a:ext cx="1008822" cy="1284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70" y="4684738"/>
            <a:ext cx="939461" cy="118266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620200" y="5336957"/>
            <a:ext cx="460174" cy="0"/>
          </a:xfrm>
          <a:prstGeom prst="line">
            <a:avLst/>
          </a:prstGeom>
          <a:ln>
            <a:solidFill>
              <a:srgbClr val="C37E4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09925" y="4983014"/>
            <a:ext cx="16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/>
                <a:solidFill>
                  <a:srgbClr val="C37E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y-AM" sz="4000" b="1" dirty="0">
                <a:ln/>
                <a:solidFill>
                  <a:srgbClr val="C37E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000" b="1" dirty="0">
                <a:ln/>
                <a:solidFill>
                  <a:srgbClr val="C37E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4000" b="1" dirty="0">
                <a:ln/>
                <a:solidFill>
                  <a:srgbClr val="C37E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000" b="1" dirty="0">
                <a:ln/>
                <a:solidFill>
                  <a:srgbClr val="C37E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4983014"/>
            <a:ext cx="16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ln/>
                <a:solidFill>
                  <a:srgbClr val="C37E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y-AM" sz="4000" b="1" dirty="0" smtClean="0">
                <a:ln/>
                <a:solidFill>
                  <a:srgbClr val="C37E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000" b="1" dirty="0" smtClean="0">
                <a:ln/>
                <a:solidFill>
                  <a:srgbClr val="C37E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4000" b="1" dirty="0" smtClean="0">
                <a:ln/>
                <a:solidFill>
                  <a:srgbClr val="C37E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hy-AM" sz="4000" b="1" dirty="0" smtClean="0">
                <a:ln/>
                <a:solidFill>
                  <a:srgbClr val="C37E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000" b="1" dirty="0">
              <a:ln/>
              <a:solidFill>
                <a:srgbClr val="C37E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151849" y="5287253"/>
            <a:ext cx="821739" cy="99408"/>
          </a:xfrm>
          <a:prstGeom prst="rightArrow">
            <a:avLst/>
          </a:prstGeom>
          <a:solidFill>
            <a:srgbClr val="C37E4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0" y="1641180"/>
            <a:ext cx="191278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hy-AM" sz="13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en-US" sz="13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</a:t>
            </a:r>
            <a:r>
              <a:rPr lang="hy-AM" sz="13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3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.20</a:t>
            </a:r>
            <a:r>
              <a:rPr lang="hy-AM" sz="1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1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y-AM" sz="1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</a:t>
            </a:r>
            <a:r>
              <a:rPr lang="hy-AM" sz="1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.20</a:t>
            </a:r>
            <a:r>
              <a:rPr lang="hy-AM" sz="1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1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3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սակ</a:t>
            </a:r>
            <a:r>
              <a:rPr lang="hy-AM" sz="13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ագնային տարի</a:t>
            </a:r>
            <a:endParaRPr lang="ru-RU" sz="13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59611" y="1641180"/>
            <a:ext cx="191278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hy-AM" sz="13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en-US" sz="13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</a:t>
            </a:r>
            <a:r>
              <a:rPr lang="hy-AM" sz="13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3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.20</a:t>
            </a:r>
            <a:r>
              <a:rPr lang="hy-AM" sz="1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1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y-AM" sz="1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</a:t>
            </a:r>
            <a:r>
              <a:rPr lang="hy-AM" sz="1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.20</a:t>
            </a:r>
            <a:r>
              <a:rPr lang="hy-AM" sz="1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sz="1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3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սակ</a:t>
            </a:r>
            <a:r>
              <a:rPr lang="hy-AM" sz="13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ագնային տարի</a:t>
            </a:r>
            <a:endParaRPr lang="ru-RU" sz="13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62000" cy="762000"/>
          </a:xfrm>
          <a:prstGeom prst="rect">
            <a:avLst/>
          </a:prstGeom>
        </p:spPr>
      </p:pic>
      <p:sp>
        <p:nvSpPr>
          <p:cNvPr id="28" name="Заголовок 7"/>
          <p:cNvSpPr txBox="1">
            <a:spLocks/>
          </p:cNvSpPr>
          <p:nvPr/>
        </p:nvSpPr>
        <p:spPr>
          <a:xfrm>
            <a:off x="990600" y="457200"/>
            <a:ext cx="7848600" cy="1091842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hy-AM" sz="1600" b="1" dirty="0" smtClean="0">
                <a:latin typeface="+mj-lt"/>
                <a:ea typeface="+mj-ea"/>
                <a:cs typeface="+mj-cs"/>
              </a:rPr>
              <a:t>Արտարժույթների փոխարժեքների փոփոխությունը</a:t>
            </a:r>
            <a:r>
              <a:rPr kumimoji="0" lang="hy-AM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y-AM" sz="1600" dirty="0">
                <a:solidFill>
                  <a:schemeClr val="tx1"/>
                </a:solidFill>
              </a:rPr>
              <a:t>ՀԷՑ-ի սպառողներին վաճառվող էլեկտրաէներգիայի </a:t>
            </a:r>
            <a:r>
              <a:rPr lang="hy-AM" sz="1600" dirty="0" smtClean="0">
                <a:solidFill>
                  <a:schemeClr val="tx1"/>
                </a:solidFill>
              </a:rPr>
              <a:t>սակագների </a:t>
            </a:r>
            <a:r>
              <a:rPr lang="hy-AM" sz="1600" dirty="0">
                <a:solidFill>
                  <a:schemeClr val="tx1"/>
                </a:solidFill>
              </a:rPr>
              <a:t>վրա </a:t>
            </a:r>
            <a:r>
              <a:rPr kumimoji="0" lang="hy-AM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ունեցել է </a:t>
            </a:r>
            <a:r>
              <a:rPr lang="hy-AM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գումարային</a:t>
            </a:r>
            <a:r>
              <a:rPr lang="hy-AM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բացասական</a:t>
            </a:r>
            <a:r>
              <a:rPr lang="hy-AM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ազեցություն՝ շուրջ </a:t>
            </a:r>
            <a:r>
              <a:rPr lang="hy-AM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մլրդ դրամի</a:t>
            </a:r>
            <a:r>
              <a:rPr lang="hy-AM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hy-AM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(առանց ԱԱՀ-ի) </a:t>
            </a:r>
            <a:r>
              <a:rPr lang="hy-AM" sz="1600" dirty="0">
                <a:solidFill>
                  <a:schemeClr val="tx1"/>
                </a:solidFill>
              </a:rPr>
              <a:t>կամ</a:t>
            </a:r>
            <a:r>
              <a:rPr lang="hy-AM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 </a:t>
            </a:r>
            <a:r>
              <a:rPr lang="hy-AM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դրամ/կՎտժ-ի</a:t>
            </a:r>
            <a:r>
              <a:rPr lang="hy-AM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600" dirty="0">
                <a:solidFill>
                  <a:schemeClr val="tx1"/>
                </a:solidFill>
              </a:rPr>
              <a:t>(ներառյալ ԱԱՀ-ն) </a:t>
            </a:r>
            <a:r>
              <a:rPr lang="hy-AM" sz="1600" dirty="0"/>
              <a:t>չափով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048000" y="76200"/>
            <a:ext cx="6019800" cy="377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Էլեկտրաէներգետիկական համակարգի 2</a:t>
            </a:r>
            <a:r>
              <a:rPr lang="en-US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024</a:t>
            </a: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թ․ սակագների վերանայում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HEA Grapalat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31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000124" y="573386"/>
            <a:ext cx="7686675" cy="1360083"/>
          </a:xfrm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hy-AM" sz="1600" dirty="0" smtClean="0"/>
              <a:t>ՀՀ կառավարության երաշխիքով ստացված արտոնյալ </a:t>
            </a:r>
            <a:r>
              <a:rPr lang="hy-AM" sz="1600" b="1" dirty="0" smtClean="0"/>
              <a:t>վարկերի մայր գումարների մարման եւ սպասարկման ծախսերի փոփոխությունը</a:t>
            </a:r>
            <a:r>
              <a:rPr lang="hy-AM" sz="1600" dirty="0" smtClean="0"/>
              <a:t> </a:t>
            </a:r>
            <a:r>
              <a:rPr lang="hy-AM" sz="1600" dirty="0">
                <a:solidFill>
                  <a:schemeClr val="tx1"/>
                </a:solidFill>
              </a:rPr>
              <a:t>ՀԷՑ-ի սպառողներին վաճառվող էլեկտրաէներգիայի </a:t>
            </a:r>
            <a:r>
              <a:rPr lang="hy-AM" sz="1600" dirty="0" smtClean="0">
                <a:solidFill>
                  <a:schemeClr val="tx1"/>
                </a:solidFill>
              </a:rPr>
              <a:t>սակագների </a:t>
            </a:r>
            <a:r>
              <a:rPr lang="hy-AM" sz="1600" dirty="0">
                <a:solidFill>
                  <a:schemeClr val="tx1"/>
                </a:solidFill>
              </a:rPr>
              <a:t>վրա ունեցել է </a:t>
            </a:r>
            <a:r>
              <a:rPr lang="hy-AM" sz="1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գումարային դրական ազեցություն՝ շուրջ </a:t>
            </a:r>
            <a:r>
              <a:rPr lang="hy-AM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r>
              <a:rPr lang="en-US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մլրդ դրամի</a:t>
            </a:r>
            <a:r>
              <a:rPr lang="hy-AM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600" dirty="0" smtClean="0">
                <a:solidFill>
                  <a:schemeClr val="tx1"/>
                </a:solidFill>
              </a:rPr>
              <a:t>(առանց ԱԱՀ-ի) կամ</a:t>
            </a:r>
            <a:r>
              <a:rPr lang="hy-AM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դրամ/կՎտժ-ի </a:t>
            </a:r>
            <a:r>
              <a:rPr lang="hy-AM" sz="1600" dirty="0" smtClean="0">
                <a:solidFill>
                  <a:schemeClr val="tx1"/>
                </a:solidFill>
              </a:rPr>
              <a:t>(ներառյալ </a:t>
            </a:r>
            <a:r>
              <a:rPr lang="hy-AM" sz="1600" dirty="0">
                <a:solidFill>
                  <a:schemeClr val="tx1"/>
                </a:solidFill>
              </a:rPr>
              <a:t>ԱԱՀ-ն) </a:t>
            </a:r>
            <a:r>
              <a:rPr lang="hy-AM" sz="1600" dirty="0"/>
              <a:t>չափով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  <a:endParaRPr lang="ru-RU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8B43033-2B0B-4A7C-913D-10BDA9D5F21D}" type="slidenum">
              <a:rPr lang="ru-RU" b="1" smtClean="0">
                <a:solidFill>
                  <a:srgbClr val="800000"/>
                </a:solidFill>
              </a:rPr>
              <a:pPr/>
              <a:t>7</a:t>
            </a:fld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7315199" y="1987788"/>
            <a:ext cx="12573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hy-AM" sz="1400" b="1" i="1" dirty="0" smtClean="0">
                <a:solidFill>
                  <a:srgbClr val="000000"/>
                </a:solidFill>
                <a:latin typeface="GHEA Grapalat"/>
                <a:ea typeface="Times New Roman"/>
                <a:cs typeface="Calibri"/>
              </a:rPr>
              <a:t>մլրդ դրամ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62000" cy="7620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048000" y="76200"/>
            <a:ext cx="6019800" cy="42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Էլեկտրաէներգետիկական համակարգի 2</a:t>
            </a:r>
            <a:r>
              <a:rPr lang="en-US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024</a:t>
            </a: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թ․ սակագների վերանայում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HEA Grapalat" pitchFamily="50" charset="0"/>
              <a:ea typeface="+mj-ea"/>
              <a:cs typeface="+mj-cs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965748"/>
              </p:ext>
            </p:extLst>
          </p:nvPr>
        </p:nvGraphicFramePr>
        <p:xfrm>
          <a:off x="1000125" y="2240630"/>
          <a:ext cx="7686674" cy="362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ight Brace 16"/>
          <p:cNvSpPr/>
          <p:nvPr/>
        </p:nvSpPr>
        <p:spPr>
          <a:xfrm>
            <a:off x="6248400" y="2438400"/>
            <a:ext cx="457200" cy="2590800"/>
          </a:xfrm>
          <a:prstGeom prst="rightBrace">
            <a:avLst/>
          </a:prstGeom>
          <a:ln>
            <a:solidFill>
              <a:srgbClr val="0066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6705223" y="3535362"/>
            <a:ext cx="685800" cy="396875"/>
          </a:xfrm>
          <a:prstGeom prst="mathEqual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022" y="3456800"/>
            <a:ext cx="9909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en-US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en-US" sz="3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0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8B43033-2B0B-4A7C-913D-10BDA9D5F21D}" type="slidenum">
              <a:rPr lang="ru-RU" b="1" smtClean="0">
                <a:solidFill>
                  <a:srgbClr val="800000"/>
                </a:solidFill>
              </a:rPr>
              <a:pPr/>
              <a:t>8</a:t>
            </a:fld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62000" cy="762000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838200" y="838201"/>
            <a:ext cx="7934325" cy="2438399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y-AM" sz="2100" dirty="0" smtClean="0"/>
              <a:t>ՀԷՑ-ի, արտադրողների </a:t>
            </a:r>
            <a:r>
              <a:rPr lang="hy-AM" sz="2100" dirty="0"/>
              <a:t>եւ ծառայություն մատուցողների մոտ կանխատեսված եւ փաստացի </a:t>
            </a:r>
            <a:r>
              <a:rPr lang="hy-AM" sz="2100" dirty="0" smtClean="0"/>
              <a:t>ծավալների</a:t>
            </a:r>
            <a:r>
              <a:rPr lang="hy-AM" sz="2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2100" dirty="0" smtClean="0"/>
              <a:t>շեղման արդյունքում </a:t>
            </a:r>
            <a:r>
              <a:rPr lang="hy-AM" sz="2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հասույթի ճշգրտման փոփոխությունը </a:t>
            </a:r>
            <a:r>
              <a:rPr lang="hy-AM" sz="2100" dirty="0">
                <a:solidFill>
                  <a:schemeClr val="tx1"/>
                </a:solidFill>
              </a:rPr>
              <a:t>ՀԷՑ-ի սպառողներին վաճառվող էլեկտրաէներգիայի </a:t>
            </a:r>
            <a:r>
              <a:rPr lang="hy-AM" sz="2100" dirty="0" smtClean="0">
                <a:solidFill>
                  <a:schemeClr val="tx1"/>
                </a:solidFill>
              </a:rPr>
              <a:t>սակագների </a:t>
            </a:r>
            <a:r>
              <a:rPr lang="hy-AM" sz="2100" dirty="0">
                <a:solidFill>
                  <a:schemeClr val="tx1"/>
                </a:solidFill>
              </a:rPr>
              <a:t>վրա ունեցել է </a:t>
            </a:r>
            <a:r>
              <a:rPr lang="hy-AM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գումարային դրական ազեցություն՝ շուրջ </a:t>
            </a:r>
            <a:r>
              <a:rPr lang="hy-AM" sz="2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2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r>
              <a:rPr lang="en-US" sz="2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մլրդ դրամի</a:t>
            </a:r>
            <a:r>
              <a:rPr lang="hy-AM" sz="21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2100" dirty="0" smtClean="0">
                <a:solidFill>
                  <a:schemeClr val="tx1"/>
                </a:solidFill>
              </a:rPr>
              <a:t>(</a:t>
            </a:r>
            <a:r>
              <a:rPr lang="hy-AM" sz="2100" dirty="0">
                <a:solidFill>
                  <a:schemeClr val="tx1"/>
                </a:solidFill>
              </a:rPr>
              <a:t>առանց ԱԱՀ-ի) կամ</a:t>
            </a:r>
            <a:r>
              <a:rPr lang="hy-AM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sz="2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2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hy-AM" sz="2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 </a:t>
            </a:r>
            <a:r>
              <a:rPr lang="hy-AM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դրամ/կՎտժ-ի </a:t>
            </a:r>
            <a:r>
              <a:rPr lang="hy-AM" sz="2100" dirty="0">
                <a:solidFill>
                  <a:schemeClr val="tx1"/>
                </a:solidFill>
              </a:rPr>
              <a:t>(ներառյալ ԱԱՀ-ն) </a:t>
            </a:r>
            <a:r>
              <a:rPr lang="hy-AM" sz="2100" dirty="0"/>
              <a:t>չափով</a:t>
            </a:r>
            <a:r>
              <a:rPr lang="en-US" sz="2100" dirty="0">
                <a:solidFill>
                  <a:schemeClr val="tx1"/>
                </a:solidFill>
              </a:rPr>
              <a:t>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Корректировка 90 процен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3810000" cy="235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cpp.kz/images/news/new895im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7"/>
          <a:stretch/>
        </p:blipFill>
        <p:spPr bwMode="auto">
          <a:xfrm flipH="1">
            <a:off x="4952999" y="3429000"/>
            <a:ext cx="3819525" cy="235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048000" y="76200"/>
            <a:ext cx="6019800" cy="42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Էլեկտրաէներգետիկական համակարգի 2</a:t>
            </a:r>
            <a:r>
              <a:rPr lang="en-US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024</a:t>
            </a: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թ․ սակագների վերանայում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HEA Grapalat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8B43033-2B0B-4A7C-913D-10BDA9D5F21D}" type="slidenum">
              <a:rPr lang="ru-RU" b="1" smtClean="0">
                <a:solidFill>
                  <a:srgbClr val="800000"/>
                </a:solidFill>
              </a:rPr>
              <a:pPr/>
              <a:t>9</a:t>
            </a:fld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762000" cy="762000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838200" y="801989"/>
            <a:ext cx="7934325" cy="2931811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y-AM" sz="2100" dirty="0"/>
              <a:t>ԿԷԱ կայանների (ՀԱԷԿ և ՄԷԿ) կողմից </a:t>
            </a:r>
            <a:r>
              <a:rPr lang="hy-AM" sz="2100" dirty="0" smtClean="0"/>
              <a:t>ՀԾԿՀ հաստատած </a:t>
            </a:r>
            <a:r>
              <a:rPr lang="hy-AM" sz="2100" dirty="0"/>
              <a:t>սակագնից ավելի բարձր գնով շուկայի մրցակցային հատվածում </a:t>
            </a:r>
            <a:r>
              <a:rPr lang="hy-AM" sz="2100" dirty="0" smtClean="0"/>
              <a:t>էլեկտրաէներգիայի </a:t>
            </a:r>
            <a:r>
              <a:rPr lang="hy-AM" sz="2100" dirty="0"/>
              <a:t>վաճառքից </a:t>
            </a:r>
            <a:r>
              <a:rPr lang="hy-AM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լրացուցիչ օգուտի՝ գործող մեթոդիկայի համաձայն սակագներից նվազեցվող </a:t>
            </a:r>
            <a:r>
              <a:rPr lang="hy-AM" sz="2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մեծությունը</a:t>
            </a:r>
            <a:r>
              <a:rPr lang="hy-AM" sz="2100" dirty="0" smtClean="0"/>
              <a:t> </a:t>
            </a:r>
            <a:r>
              <a:rPr lang="hy-AM" sz="2100" dirty="0"/>
              <a:t>կազմում է </a:t>
            </a:r>
            <a:r>
              <a:rPr lang="hy-AM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0.41 մլրդ </a:t>
            </a:r>
            <a:r>
              <a:rPr lang="hy-AM" sz="2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դրամ </a:t>
            </a:r>
            <a:r>
              <a:rPr lang="hy-AM" sz="2100" dirty="0" smtClean="0"/>
              <a:t>(առանց ԱԱՀ-ի), որը ՀԷՑ-ի </a:t>
            </a:r>
            <a:r>
              <a:rPr lang="hy-AM" sz="2100" dirty="0"/>
              <a:t>սպառողներին վաճառվող էլեկտրաէներգիայի </a:t>
            </a:r>
            <a:r>
              <a:rPr lang="hy-AM" sz="2100" dirty="0" smtClean="0"/>
              <a:t>սակագնի </a:t>
            </a:r>
            <a:r>
              <a:rPr lang="hy-AM" sz="2100" dirty="0"/>
              <a:t>վրա ունի </a:t>
            </a:r>
            <a:r>
              <a:rPr lang="hy-AM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դրական ազդեցություն 0.</a:t>
            </a:r>
            <a:r>
              <a:rPr lang="en-US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y-AM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դրամ/կՎտժ-ի </a:t>
            </a:r>
            <a:r>
              <a:rPr lang="hy-AM" sz="2100" dirty="0"/>
              <a:t>(ներառյալ ԱԱՀ-ն) չափով</a:t>
            </a:r>
            <a:r>
              <a:rPr lang="en-US" sz="2100" dirty="0"/>
              <a:t>:</a:t>
            </a:r>
            <a:endParaRPr lang="ru-RU" sz="21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48000" y="76200"/>
            <a:ext cx="6019800" cy="42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Էլեկտրաէներգետիկական համակարգի 2</a:t>
            </a:r>
            <a:r>
              <a:rPr lang="en-US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024</a:t>
            </a:r>
            <a:r>
              <a:rPr lang="hy-AM" sz="1300" b="1" i="1" dirty="0" smtClean="0">
                <a:solidFill>
                  <a:schemeClr val="accent2">
                    <a:lumMod val="50000"/>
                  </a:schemeClr>
                </a:solidFill>
                <a:latin typeface="GHEA Grapalat" pitchFamily="50" charset="0"/>
              </a:rPr>
              <a:t>թ․ սակագների վերանայում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GHEA Grapalat" pitchFamily="50" charset="0"/>
              <a:ea typeface="+mj-ea"/>
              <a:cs typeface="+mj-cs"/>
            </a:endParaRPr>
          </a:p>
        </p:txBody>
      </p:sp>
      <p:pic>
        <p:nvPicPr>
          <p:cNvPr id="1026" name="Picture 2" descr="TK Partners - Էլեկտրաէներգետիկան շուկայի նոր մոդելը` որպես շուկայի  ազատականացման նախապայման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5654"/>
          <a:stretch/>
        </p:blipFill>
        <p:spPr bwMode="auto">
          <a:xfrm>
            <a:off x="4962525" y="3886199"/>
            <a:ext cx="3810000" cy="206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5769"/>
          <a:stretch/>
        </p:blipFill>
        <p:spPr>
          <a:xfrm>
            <a:off x="825152" y="3886199"/>
            <a:ext cx="3823048" cy="206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02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7286</TotalTime>
  <Words>1204</Words>
  <Application>Microsoft Office PowerPoint</Application>
  <PresentationFormat>On-screen Show (4:3)</PresentationFormat>
  <Paragraphs>186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GHEA Grapalat</vt:lpstr>
      <vt:lpstr>Sylfaen</vt:lpstr>
      <vt:lpstr>Times New Roman</vt:lpstr>
      <vt:lpstr>Wingdings</vt:lpstr>
      <vt:lpstr>Тема Office</vt:lpstr>
      <vt:lpstr>ԷԼԵԿՏՐԱԷՆԵՐԳԵՏԻԿԱԿԱՆ ՀԱՄԱԿԱՐԳԻ ԸՆԿԵՐՈւԹՅՈւՆՆԵՐԻ 2024 ԹՎԱԿԱՆԻ ՍԱԿԱԳՆԵՐԻ ՎԵՐԱՆԱՅՈւՄ</vt:lpstr>
      <vt:lpstr>PowerPoint Presentation</vt:lpstr>
      <vt:lpstr>        2024թ. փետրվարի 1-ից մինչեւ 2025թ. հունվարի 31-ն ընկած ժամանակահատվածի համար էլեկտրաէներգետիկական համակարգի ընկերությունների սակագների վրա ազդեցություն ունեցող գործոնները դասակարգենք հետեւյալ հիմնական խմբերում՝</vt:lpstr>
      <vt:lpstr>Արտադրող կայաններից առաքվող էլեկտրաէներգիայի կառուցվածքի փոփոխությունը (մլն կՎտժ)</vt:lpstr>
      <vt:lpstr>Իրականացված նոր կապիտալ ներդրումների փոխհատուցում՝ հաշվի առնելով կուտակված մաշվածությունը: Արդյունքում, մաշվածությունն ու շահույթն ավելացել են շուրջ 4.33 մլրդ դրամի չափով (առանց ԱԱՀ-ի), որը ՀԷՑ-ի սպառողներին վաճառվող էլեկտրաէներգիայի սակագների վրա ունի բացասական ազեցություն 1.11 դրամ/կՎտժ-ի (ներառյալ ԱԱՀ-ն) չափով:</vt:lpstr>
      <vt:lpstr>PowerPoint Presentation</vt:lpstr>
      <vt:lpstr>ՀՀ կառավարության երաշխիքով ստացված արտոնյալ վարկերի մայր գումարների մարման եւ սպասարկման ծախսերի փոփոխությունը ՀԷՑ-ի սպառողներին վաճառվող էլեկտրաէներգիայի սակագների վրա ունեցել է գումարային դրական ազեցություն՝ շուրջ 6.62 մլրդ դրամի (առանց ԱԱՀ-ի) կամ 1.7 դրամ/կՎտժ-ի (ներառյալ ԱԱՀ-ն) չափով:</vt:lpstr>
      <vt:lpstr>PowerPoint Presentation</vt:lpstr>
      <vt:lpstr>PowerPoint Presentation</vt:lpstr>
      <vt:lpstr>PowerPoint Presentation</vt:lpstr>
      <vt:lpstr>էլեկտրաէներգիայի սակագների վրա ազդող գործոնները</vt:lpstr>
      <vt:lpstr>Խոշոր արտադրողների եւ ծառայություններ մատուցողների սակագները</vt:lpstr>
      <vt:lpstr>ՀԷՑ-ի կողմից էլեկտրաէներգիայի բաշխման ծառայության մատուցման սակագները</vt:lpstr>
      <vt:lpstr>ՇՆՈՐՀԱԿԱԼՈւԹՅՈւՆ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Tariffs - 2023-24</dc:title>
  <dc:creator>Artyom Ghazaryan</dc:creator>
  <cp:lastModifiedBy>Ashot Ulikhanyan</cp:lastModifiedBy>
  <cp:revision>899</cp:revision>
  <cp:lastPrinted>2019-12-24T14:02:22Z</cp:lastPrinted>
  <dcterms:created xsi:type="dcterms:W3CDTF">2018-11-14T05:21:42Z</dcterms:created>
  <dcterms:modified xsi:type="dcterms:W3CDTF">2023-12-26T06:55:55Z</dcterms:modified>
</cp:coreProperties>
</file>